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349" r:id="rId3"/>
    <p:sldId id="1239" r:id="rId4"/>
    <p:sldId id="379" r:id="rId5"/>
    <p:sldId id="380" r:id="rId6"/>
    <p:sldId id="391" r:id="rId7"/>
    <p:sldId id="381" r:id="rId8"/>
    <p:sldId id="382" r:id="rId9"/>
    <p:sldId id="383" r:id="rId10"/>
    <p:sldId id="384" r:id="rId11"/>
    <p:sldId id="385" r:id="rId12"/>
    <p:sldId id="1233" r:id="rId13"/>
    <p:sldId id="386" r:id="rId14"/>
    <p:sldId id="1235" r:id="rId15"/>
    <p:sldId id="387" r:id="rId16"/>
    <p:sldId id="1237" r:id="rId17"/>
    <p:sldId id="389" r:id="rId18"/>
    <p:sldId id="1241" r:id="rId19"/>
    <p:sldId id="1242" r:id="rId20"/>
    <p:sldId id="1246" r:id="rId21"/>
    <p:sldId id="390" r:id="rId22"/>
    <p:sldId id="393" r:id="rId23"/>
    <p:sldId id="394" r:id="rId24"/>
    <p:sldId id="395" r:id="rId25"/>
    <p:sldId id="396" r:id="rId26"/>
    <p:sldId id="397" r:id="rId27"/>
    <p:sldId id="398" r:id="rId28"/>
    <p:sldId id="399" r:id="rId29"/>
    <p:sldId id="400" r:id="rId30"/>
    <p:sldId id="401" r:id="rId31"/>
    <p:sldId id="402" r:id="rId32"/>
    <p:sldId id="403" r:id="rId33"/>
    <p:sldId id="404" r:id="rId34"/>
    <p:sldId id="405" r:id="rId35"/>
    <p:sldId id="406" r:id="rId36"/>
    <p:sldId id="407" r:id="rId37"/>
    <p:sldId id="1248" r:id="rId38"/>
    <p:sldId id="409" r:id="rId39"/>
    <p:sldId id="410" r:id="rId40"/>
    <p:sldId id="411" r:id="rId41"/>
    <p:sldId id="412" r:id="rId42"/>
    <p:sldId id="413" r:id="rId43"/>
    <p:sldId id="414" r:id="rId44"/>
    <p:sldId id="415" r:id="rId45"/>
    <p:sldId id="416" r:id="rId46"/>
    <p:sldId id="417" r:id="rId47"/>
    <p:sldId id="28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206"/>
    <a:srgbClr val="87C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89161" autoAdjust="0"/>
  </p:normalViewPr>
  <p:slideViewPr>
    <p:cSldViewPr snapToGrid="0" snapToObjects="1">
      <p:cViewPr varScale="1">
        <p:scale>
          <a:sx n="107" d="100"/>
          <a:sy n="107" d="100"/>
        </p:scale>
        <p:origin x="1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5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83F0EC9-4A05-495C-8B9B-5F3C26434F53}" type="datetimeFigureOut">
              <a:rPr lang="he-IL" smtClean="0"/>
              <a:t>כ"ז/תשרי/תשפ"ה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62DAD4D-23A0-49A2-8DC7-14E667B796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77359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18477-F866-D644-BD5F-24E42B87B320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95FAE-557F-5443-B39B-B81E0A60D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1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30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95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3CF38-48F7-B79F-5D77-751EA90F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15B34-39A4-9CC1-618B-82B633A4DC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0F4549-9B00-7B4B-A933-593E59A36D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423FF-4919-30D3-E56B-5145CB47A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41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26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927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80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93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60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38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28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78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09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00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33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55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30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461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23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3D066-480B-3D4B-8531-655639455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E8829B-D302-8D31-26CD-8D3D9AB265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FC0232-9400-A41B-5042-5325C7550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D0838-83F8-8EE3-0082-50989CA47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908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743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55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10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9E4C1-D9A3-CFCE-EADB-623ADBC45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B137CD-FFF5-C002-9981-DCCB6771D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937C24-F0E3-9FDB-1A6E-2AE8501EE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58806-3739-7152-ECD1-47DCFB7EA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016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299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670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67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8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03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93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11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43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83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4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2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2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28406" y="1717310"/>
            <a:ext cx="5647593" cy="870194"/>
          </a:xfrm>
        </p:spPr>
        <p:txBody>
          <a:bodyPr anchor="b">
            <a:no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28406" y="2874108"/>
            <a:ext cx="5647593" cy="414215"/>
          </a:xfrm>
        </p:spPr>
        <p:txBody>
          <a:bodyPr>
            <a:noAutofit/>
          </a:bodyPr>
          <a:lstStyle>
            <a:lvl1pPr marL="0" indent="0" algn="r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32799" y="328832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034" y="-1"/>
            <a:ext cx="4787900" cy="6858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1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7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031679" y="206279"/>
            <a:ext cx="5699893" cy="5525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89001" y="1931307"/>
            <a:ext cx="2075870" cy="20758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49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2389870" y="-529369"/>
            <a:ext cx="7937036" cy="7937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0765" y="0"/>
            <a:ext cx="12204700" cy="6858000"/>
          </a:xfrm>
          <a:prstGeom prst="rect">
            <a:avLst/>
          </a:prstGeom>
        </p:spPr>
      </p:pic>
      <p:sp>
        <p:nvSpPr>
          <p:cNvPr id="10" name="Oval 9"/>
          <p:cNvSpPr/>
          <p:nvPr userDrawn="1"/>
        </p:nvSpPr>
        <p:spPr>
          <a:xfrm>
            <a:off x="1957336" y="-961903"/>
            <a:ext cx="8802104" cy="8802104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3450856" y="531618"/>
            <a:ext cx="5815064" cy="5815062"/>
          </a:xfrm>
          <a:prstGeom prst="ellipse">
            <a:avLst/>
          </a:prstGeom>
          <a:solidFill>
            <a:schemeClr val="bg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4576076" y="1630525"/>
            <a:ext cx="3564624" cy="3564622"/>
          </a:xfrm>
          <a:prstGeom prst="ellipse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6555" y="2359236"/>
            <a:ext cx="3534146" cy="870194"/>
          </a:xfrm>
        </p:spPr>
        <p:txBody>
          <a:bodyPr anchor="b">
            <a:noAutofit/>
          </a:bodyPr>
          <a:lstStyle>
            <a:lvl1pPr algn="ctr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he-IL" dirty="0"/>
              <a:t>כותרת לפרק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06255" y="3473270"/>
            <a:ext cx="2476073" cy="855067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0800" y="-7139"/>
            <a:ext cx="4902199" cy="1032742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2030" y="1474435"/>
            <a:ext cx="4890969" cy="1362185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14" y="-1"/>
            <a:ext cx="6400800" cy="6858001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3650465" y="-981521"/>
            <a:ext cx="8567905" cy="85679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91600" y="5071856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91600" y="3484740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412030" y="5071856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412030" y="3484740"/>
            <a:ext cx="2307815" cy="885899"/>
          </a:xfrm>
        </p:spPr>
        <p:txBody>
          <a:bodyPr/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נדךגוcgwiהגשדע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093688"/>
            <a:ext cx="2307815" cy="383913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91600" y="3093688"/>
            <a:ext cx="2307815" cy="365417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400800" y="4670290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91600" y="4670290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6" name="Footer Placeholder 27">
            <a:extLst>
              <a:ext uri="{FF2B5EF4-FFF2-40B4-BE49-F238E27FC236}">
                <a16:creationId xmlns:a16="http://schemas.microsoft.com/office/drawing/2014/main" id="{88A07722-B917-7145-8B50-18AFE6FA6A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A2774509-DCF4-2848-8D32-9929364D1AC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500148" y="-1"/>
            <a:ext cx="7861301" cy="6858001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467601" y="-1208607"/>
            <a:ext cx="8961118" cy="8961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3120" y="0"/>
            <a:ext cx="4895252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7403" y="1443955"/>
            <a:ext cx="4890969" cy="1362185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582690" y="5012933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582690" y="3468581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03120" y="5012933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03120" y="3468581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נדךגוcgwiהגשדע</a:t>
            </a:r>
            <a:endParaRPr 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1890" y="3077529"/>
            <a:ext cx="2307815" cy="383913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582690" y="3077529"/>
            <a:ext cx="2307815" cy="365417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91890" y="4611367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582690" y="4611367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979A6491-BC9F-C240-AFF6-898A7F6D1B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C0291D95-6F05-9A47-B0E5-101773C3E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C53C30D-C0AA-7845-BFF1-F8DF9CE6FA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197E6F-A4EE-5D49-A167-0D81A3949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034789" y="-8049"/>
            <a:ext cx="6157212" cy="68554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808189" y="232974"/>
            <a:ext cx="6576156" cy="6855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69678" y="3203079"/>
            <a:ext cx="2311399" cy="870194"/>
          </a:xfrm>
        </p:spPr>
        <p:txBody>
          <a:bodyPr anchor="ctr" anchorCtr="0">
            <a:noAutofit/>
          </a:bodyPr>
          <a:lstStyle>
            <a:lvl1pPr algn="ctr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ראשי פרקים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28694" y="962160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2117460" y="1305115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290024" y="2346598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1778790" y="2689553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290024" y="3666868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778790" y="4007671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3628694" y="5035264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2117460" y="5375519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6204355" y="1105644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6331644" y="1282626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39" name="Oval 38"/>
          <p:cNvSpPr/>
          <p:nvPr userDrawn="1"/>
        </p:nvSpPr>
        <p:spPr>
          <a:xfrm>
            <a:off x="5724460" y="2498118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5727714" y="3830819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5855003" y="4007801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3" name="Oval 42"/>
          <p:cNvSpPr/>
          <p:nvPr userDrawn="1"/>
        </p:nvSpPr>
        <p:spPr>
          <a:xfrm>
            <a:off x="6221694" y="5192422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6348983" y="5369404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30" hasCustomPrompt="1"/>
          </p:nvPr>
        </p:nvSpPr>
        <p:spPr>
          <a:xfrm>
            <a:off x="5883690" y="2689050"/>
            <a:ext cx="369598" cy="44173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he-IL" dirty="0"/>
              <a:t>1</a:t>
            </a:r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A3C9BBF0-D090-C643-8072-81501D7FF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AD498CC8-DAE2-FD47-AD7A-16430337EC4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7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197E6F-A4EE-5D49-A167-0D81A3949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0" y="-8049"/>
            <a:ext cx="6034789" cy="68554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088735" y="232974"/>
            <a:ext cx="6576156" cy="6855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2754" y="3203079"/>
            <a:ext cx="2311399" cy="870194"/>
          </a:xfrm>
        </p:spPr>
        <p:txBody>
          <a:bodyPr anchor="ctr" anchorCtr="0">
            <a:noAutofit/>
          </a:bodyPr>
          <a:lstStyle>
            <a:lvl1pPr algn="ctr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ראשי פרקים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34786" y="962160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6234786" y="1305115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537449" y="2346598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6537449" y="2689553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537449" y="3666868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537449" y="4007671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267568" y="5035264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267568" y="5375519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5174664" y="1105644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5301953" y="1282626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39" name="Oval 38"/>
          <p:cNvSpPr/>
          <p:nvPr userDrawn="1"/>
        </p:nvSpPr>
        <p:spPr>
          <a:xfrm>
            <a:off x="5606475" y="2498118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5594979" y="3830819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5722268" y="4007801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3" name="Oval 42"/>
          <p:cNvSpPr/>
          <p:nvPr userDrawn="1"/>
        </p:nvSpPr>
        <p:spPr>
          <a:xfrm>
            <a:off x="5086071" y="5192422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5213360" y="5369404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30" hasCustomPrompt="1"/>
          </p:nvPr>
        </p:nvSpPr>
        <p:spPr>
          <a:xfrm>
            <a:off x="5765705" y="2689050"/>
            <a:ext cx="369598" cy="44173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he-IL" dirty="0"/>
              <a:t>1</a:t>
            </a:r>
          </a:p>
        </p:txBody>
      </p:sp>
      <p:sp>
        <p:nvSpPr>
          <p:cNvPr id="32" name="Footer Placeholder 27">
            <a:extLst>
              <a:ext uri="{FF2B5EF4-FFF2-40B4-BE49-F238E27FC236}">
                <a16:creationId xmlns:a16="http://schemas.microsoft.com/office/drawing/2014/main" id="{56958A2A-29CD-D741-99D5-118FA9382F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54A2ED92-EBD5-4B48-9FD0-BAB98DB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A8F2C31-B00D-7841-B8F7-057AB192D8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962611" y="1327150"/>
            <a:ext cx="10935417" cy="51752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52500" y="0"/>
            <a:ext cx="10403031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מפה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47850" y="2736850"/>
            <a:ext cx="336550" cy="3365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0374" y="5065658"/>
            <a:ext cx="336550" cy="3365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5463" y="3073400"/>
            <a:ext cx="336550" cy="3365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83928" y="2400300"/>
            <a:ext cx="336550" cy="3365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38852" y="2211114"/>
            <a:ext cx="336550" cy="3365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10908" y="3077341"/>
            <a:ext cx="336550" cy="336550"/>
          </a:xfrm>
          <a:prstGeom prst="rect">
            <a:avLst/>
          </a:prstGeom>
        </p:spPr>
      </p:pic>
      <p:sp>
        <p:nvSpPr>
          <p:cNvPr id="32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8168783" y="1935058"/>
            <a:ext cx="3186748" cy="801792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68784" y="1435051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5334743" y="3073400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262687" y="2243495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2307763" y="2418714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2989298" y="3073400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112062" y="5069667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9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-433671" y="2755264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7FC60D23-75F6-F648-B004-3FB52DB76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7E24608D-92E2-7448-A41B-4AD27123B15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503684" y="96503"/>
            <a:ext cx="5092700" cy="6858000"/>
          </a:xfrm>
          <a:prstGeom prst="rect">
            <a:avLst/>
          </a:prstGeom>
        </p:spPr>
      </p:pic>
      <p:sp>
        <p:nvSpPr>
          <p:cNvPr id="4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8285019" y="1265113"/>
            <a:ext cx="3186748" cy="801792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3435927"/>
            <a:ext cx="357201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8285019" y="4555569"/>
            <a:ext cx="3186748" cy="801792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92728" y="1265113"/>
            <a:ext cx="3186748" cy="80179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92728" y="4555569"/>
            <a:ext cx="3186748" cy="80179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619982" y="3435927"/>
            <a:ext cx="357201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6050035" y="13853"/>
            <a:ext cx="11401" cy="94210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flipV="1">
            <a:off x="6050036" y="5915891"/>
            <a:ext cx="11401" cy="94210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 userDrawn="1"/>
        </p:nvSpPr>
        <p:spPr>
          <a:xfrm>
            <a:off x="4282619" y="1668510"/>
            <a:ext cx="3534833" cy="35348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791" y="3705676"/>
            <a:ext cx="424917" cy="3472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1631" y="2237146"/>
            <a:ext cx="403064" cy="38121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4807" y="2252912"/>
            <a:ext cx="339934" cy="37635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122" y="3742173"/>
            <a:ext cx="296227" cy="293799"/>
          </a:xfrm>
          <a:prstGeom prst="rect">
            <a:avLst/>
          </a:prstGeom>
        </p:spPr>
      </p:pic>
      <p:cxnSp>
        <p:nvCxnSpPr>
          <p:cNvPr id="28" name="Straight Connector 27"/>
          <p:cNvCxnSpPr/>
          <p:nvPr userDrawn="1"/>
        </p:nvCxnSpPr>
        <p:spPr>
          <a:xfrm flipV="1">
            <a:off x="6060359" y="2098437"/>
            <a:ext cx="3288" cy="269522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H="1" flipV="1">
            <a:off x="4587525" y="3435926"/>
            <a:ext cx="2812930" cy="10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36"/>
          <p:cNvSpPr>
            <a:spLocks noGrp="1"/>
          </p:cNvSpPr>
          <p:nvPr>
            <p:ph type="body" sz="quarter" idx="25" hasCustomPrompt="1"/>
          </p:nvPr>
        </p:nvSpPr>
        <p:spPr>
          <a:xfrm>
            <a:off x="6257359" y="2648982"/>
            <a:ext cx="907650" cy="287742"/>
          </a:xfrm>
        </p:spPr>
        <p:txBody>
          <a:bodyPr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25%</a:t>
            </a: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6237123" y="2969455"/>
            <a:ext cx="1406852" cy="263391"/>
          </a:xfrm>
        </p:spPr>
        <p:txBody>
          <a:bodyPr>
            <a:noAutofit/>
          </a:bodyPr>
          <a:lstStyle>
            <a:lvl1pPr algn="l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27" hasCustomPrompt="1"/>
          </p:nvPr>
        </p:nvSpPr>
        <p:spPr>
          <a:xfrm>
            <a:off x="6257359" y="4061715"/>
            <a:ext cx="907650" cy="287742"/>
          </a:xfrm>
        </p:spPr>
        <p:txBody>
          <a:bodyPr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25%</a:t>
            </a:r>
          </a:p>
        </p:txBody>
      </p:sp>
      <p:sp>
        <p:nvSpPr>
          <p:cNvPr id="4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6237123" y="4382188"/>
            <a:ext cx="1406852" cy="263391"/>
          </a:xfrm>
        </p:spPr>
        <p:txBody>
          <a:bodyPr>
            <a:noAutofit/>
          </a:bodyPr>
          <a:lstStyle>
            <a:lvl1pPr algn="l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4529977" y="2969455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4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4529977" y="4382188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5" name="Text Placeholder 9"/>
          <p:cNvSpPr>
            <a:spLocks noGrp="1"/>
          </p:cNvSpPr>
          <p:nvPr>
            <p:ph type="body" sz="quarter" idx="33" hasCustomPrompt="1"/>
          </p:nvPr>
        </p:nvSpPr>
        <p:spPr>
          <a:xfrm>
            <a:off x="4529977" y="2669119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25%</a:t>
            </a:r>
            <a:endParaRPr lang="en-US" dirty="0"/>
          </a:p>
        </p:txBody>
      </p:sp>
      <p:sp>
        <p:nvSpPr>
          <p:cNvPr id="46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4529977" y="4068384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25%</a:t>
            </a:r>
            <a:endParaRPr lang="en-US" dirty="0"/>
          </a:p>
        </p:txBody>
      </p:sp>
      <p:sp>
        <p:nvSpPr>
          <p:cNvPr id="29" name="Footer Placeholder 27">
            <a:extLst>
              <a:ext uri="{FF2B5EF4-FFF2-40B4-BE49-F238E27FC236}">
                <a16:creationId xmlns:a16="http://schemas.microsoft.com/office/drawing/2014/main" id="{1D6CF15C-84F4-4941-B41A-F149D6127A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9B9F9564-F3EF-CB47-82AA-B4F62B2AF2C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8E9411D8-0630-334B-930E-310C79D65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2889955"/>
            <a:ext cx="1330582" cy="134337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A34D56-6CEF-F64D-AE2D-495B370D95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4560710"/>
            <a:ext cx="1330582" cy="13433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3C2EEDB-9FBC-8B4A-9832-927E9EFE47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1230489"/>
            <a:ext cx="1330582" cy="13433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700428D-F4B7-9843-BAD4-C2A69B4788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2889955"/>
            <a:ext cx="1330582" cy="134337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94A5B4-92AE-C941-AA47-2BA3284706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4560710"/>
            <a:ext cx="1330582" cy="134337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9522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7221" y="19041"/>
            <a:ext cx="10068310" cy="981081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ראשי פרקים מפורטים</a:t>
            </a:r>
            <a:endParaRPr lang="en-US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790620" y="1782779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790620" y="1409772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3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790620" y="3446430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790620" y="3073423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6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6790620" y="5110081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790620" y="4737074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1287221" y="1782779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287221" y="1409772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1230489"/>
            <a:ext cx="1330582" cy="1343377"/>
          </a:xfrm>
          <a:prstGeom prst="rect">
            <a:avLst/>
          </a:prstGeom>
        </p:spPr>
      </p:pic>
      <p:sp>
        <p:nvSpPr>
          <p:cNvPr id="5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1287221" y="3446430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287221" y="3073423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5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1287221" y="5110081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287221" y="4737074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58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5054963" y="178277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35" hasCustomPrompt="1"/>
          </p:nvPr>
        </p:nvSpPr>
        <p:spPr>
          <a:xfrm>
            <a:off x="5054963" y="3411564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3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5054963" y="507915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5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10539701" y="178277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6" name="Text Placeholder 13"/>
          <p:cNvSpPr>
            <a:spLocks noGrp="1"/>
          </p:cNvSpPr>
          <p:nvPr>
            <p:ph type="body" sz="quarter" idx="38" hasCustomPrompt="1"/>
          </p:nvPr>
        </p:nvSpPr>
        <p:spPr>
          <a:xfrm>
            <a:off x="10539701" y="3411564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7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10539701" y="507915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34" name="Footer Placeholder 27">
            <a:extLst>
              <a:ext uri="{FF2B5EF4-FFF2-40B4-BE49-F238E27FC236}">
                <a16:creationId xmlns:a16="http://schemas.microsoft.com/office/drawing/2014/main" id="{A26B7019-62B3-4B49-A11B-DDD9ADE461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FDF9804C-113D-C449-B422-D5E58F6D73E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877" y="19521"/>
            <a:ext cx="7204215" cy="68223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0"/>
            <a:ext cx="6476999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6000" y="1474435"/>
            <a:ext cx="6477000" cy="4217238"/>
          </a:xfrm>
        </p:spPr>
        <p:txBody>
          <a:bodyPr numCol="2" spcCol="540000" rtlCol="1">
            <a:noAutofit/>
          </a:bodyPr>
          <a:lstStyle>
            <a:lvl1pPr marL="0" indent="0" algn="r" rtl="1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33B93D18-DD94-7E4A-AEBF-131C557C8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C9C7A14-FDC7-E841-9FD0-CB6E34D2BA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 flipH="1">
            <a:off x="1087035" y="1717310"/>
            <a:ext cx="5647593" cy="870194"/>
          </a:xfrm>
        </p:spPr>
        <p:txBody>
          <a:bodyPr anchor="b">
            <a:noAutofit/>
          </a:bodyPr>
          <a:lstStyle>
            <a:lvl1pPr algn="l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7404100" y="-1"/>
            <a:ext cx="4787900" cy="685800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 flipH="1">
            <a:off x="1087035" y="2874108"/>
            <a:ext cx="5647593" cy="414215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flipH="1">
            <a:off x="1087035" y="328832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72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6112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72042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16112"/>
            <a:ext cx="6476999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47536" y="1523204"/>
            <a:ext cx="6629322" cy="860551"/>
          </a:xfrm>
        </p:spPr>
        <p:txBody>
          <a:bodyPr numCol="1" spcCol="540000" rtlCol="1">
            <a:noAutofit/>
          </a:bodyPr>
          <a:lstStyle>
            <a:lvl1pPr marL="0" indent="0" algn="r" rtl="1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33B93D18-DD94-7E4A-AEBF-131C557C8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301153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C9C7A14-FDC7-E841-9FD0-CB6E34D2BA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55035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909388"/>
            <a:ext cx="726433" cy="758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633" y="1482175"/>
            <a:ext cx="729633" cy="7296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819" y="2542338"/>
            <a:ext cx="729633" cy="7296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633" y="3702829"/>
            <a:ext cx="729633" cy="7296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819" y="4756767"/>
            <a:ext cx="729633" cy="729633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4147457" y="3775680"/>
            <a:ext cx="6630081" cy="844550"/>
          </a:xfrm>
        </p:spPr>
        <p:txBody>
          <a:bodyPr numCol="1"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4147457" y="4865925"/>
            <a:ext cx="6630081" cy="881062"/>
          </a:xfrm>
        </p:spPr>
        <p:txBody>
          <a:bodyPr numCol="1"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5" hasCustomPrompt="1"/>
          </p:nvPr>
        </p:nvSpPr>
        <p:spPr>
          <a:xfrm>
            <a:off x="4148138" y="2582863"/>
            <a:ext cx="6629400" cy="939800"/>
          </a:xfrm>
        </p:spPr>
        <p:txBody>
          <a:bodyPr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1A712D-C1F3-314C-8F8A-98D4E6E814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72042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16112"/>
            <a:ext cx="6476999" cy="974488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6000" y="1474435"/>
            <a:ext cx="6477000" cy="4217238"/>
          </a:xfrm>
        </p:spPr>
        <p:txBody>
          <a:bodyPr numCol="2" spcCol="540000" rtlCol="1">
            <a:noAutofit/>
          </a:bodyPr>
          <a:lstStyle>
            <a:lvl1pPr marL="0" indent="0" algn="r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56756" y="1411354"/>
            <a:ext cx="4343400" cy="434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Footer Placeholder 27">
            <a:extLst>
              <a:ext uri="{FF2B5EF4-FFF2-40B4-BE49-F238E27FC236}">
                <a16:creationId xmlns:a16="http://schemas.microsoft.com/office/drawing/2014/main" id="{D03623A1-3576-3941-9DD6-786132DC35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A85C6FC-4B56-8D44-825F-805CF8B9865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191" y="2527300"/>
            <a:ext cx="576118" cy="57611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170299" y="3316032"/>
            <a:ext cx="7787898" cy="535531"/>
          </a:xfrm>
        </p:spPr>
        <p:txBody>
          <a:bodyPr anchor="b">
            <a:noAutofit/>
          </a:bodyPr>
          <a:lstStyle>
            <a:lvl1pPr algn="ctr">
              <a:defRPr sz="3200" b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“</a:t>
            </a:r>
            <a:r>
              <a:rPr lang="he-IL" dirty="0"/>
              <a:t>פה יגיע ציטוט מעורר השראה.״</a:t>
            </a:r>
            <a:endParaRPr lang="en-US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10" hasCustomPrompt="1"/>
          </p:nvPr>
        </p:nvSpPr>
        <p:spPr>
          <a:xfrm>
            <a:off x="3553656" y="4630216"/>
            <a:ext cx="4771640" cy="382656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he-IL" dirty="0"/>
              <a:t>- ביל גייטס, </a:t>
            </a:r>
            <a:r>
              <a:rPr lang="he-IL"/>
              <a:t>מייסד מיקרוסופט</a:t>
            </a:r>
            <a:endParaRPr lang="he-IL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170299" y="3316032"/>
            <a:ext cx="7787898" cy="535531"/>
          </a:xfrm>
        </p:spPr>
        <p:txBody>
          <a:bodyPr anchor="b">
            <a:noAutofit/>
          </a:bodyPr>
          <a:lstStyle>
            <a:lvl1pPr algn="ctr">
              <a:defRPr sz="3200" b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“</a:t>
            </a:r>
            <a:r>
              <a:rPr lang="he-IL" dirty="0"/>
              <a:t>פה יגיע ציטוט מעורר השראה.״</a:t>
            </a:r>
            <a:endParaRPr lang="en-US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10" hasCustomPrompt="1"/>
          </p:nvPr>
        </p:nvSpPr>
        <p:spPr>
          <a:xfrm>
            <a:off x="3553656" y="4630216"/>
            <a:ext cx="4771640" cy="382656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he-IL" dirty="0"/>
              <a:t>- ביל גייטס, </a:t>
            </a:r>
            <a:r>
              <a:rPr lang="he-IL"/>
              <a:t>מייסד מיקרוסופט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076" y="2548460"/>
            <a:ext cx="523097" cy="52309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C497C2CB-7B7D-154D-B99F-C55C790AD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7C43374-7F20-1449-BBC8-3AFC997683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9B12B5-AD0D-6A4E-A3C9-C03251F3F1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67581" y="5903328"/>
            <a:ext cx="726433" cy="7383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C5CD55-CD6D-6F49-9A16-FE32D78DB90F}"/>
              </a:ext>
            </a:extLst>
          </p:cNvPr>
          <p:cNvSpPr/>
          <p:nvPr userDrawn="1"/>
        </p:nvSpPr>
        <p:spPr>
          <a:xfrm>
            <a:off x="0" y="0"/>
            <a:ext cx="12192000" cy="10210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40858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25517" y="35002"/>
            <a:ext cx="4677482" cy="955598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25517" y="1474435"/>
            <a:ext cx="4677482" cy="3929428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ספציפיקציית</a:t>
            </a:r>
            <a:r>
              <a:rPr lang="he-IL" dirty="0"/>
              <a:t> הל הלשן קרמל תכסו </a:t>
            </a:r>
            <a:r>
              <a:rPr lang="he-IL" dirty="0" err="1"/>
              <a:t>סקסופוני</a:t>
            </a:r>
            <a:r>
              <a:rPr lang="he-IL" dirty="0"/>
              <a:t> זוכר פצע קונסטיטוציוני לחום ושט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מיותמי</a:t>
            </a:r>
            <a:r>
              <a:rPr lang="he-IL" dirty="0"/>
              <a:t> איתן </a:t>
            </a:r>
            <a:r>
              <a:rPr lang="he-IL" dirty="0" err="1"/>
              <a:t>פיזיותרפיית</a:t>
            </a:r>
            <a:r>
              <a:rPr lang="he-IL" dirty="0"/>
              <a:t> פוטוסינתזה בצוע שנת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זנח טסט אאחסנה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70" y="456447"/>
            <a:ext cx="4124912" cy="6429262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913426" y="1894706"/>
            <a:ext cx="3235186" cy="32351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841434" y="2139015"/>
            <a:ext cx="4855680" cy="4741279"/>
          </a:xfrm>
          <a:prstGeom prst="rect">
            <a:avLst/>
          </a:prstGeom>
        </p:spPr>
      </p:pic>
      <p:sp>
        <p:nvSpPr>
          <p:cNvPr id="15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2967078" y="3309398"/>
            <a:ext cx="2547031" cy="25470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406472" y="456447"/>
            <a:ext cx="2633669" cy="2620885"/>
          </a:xfrm>
          <a:prstGeom prst="rect">
            <a:avLst/>
          </a:prstGeom>
        </p:spPr>
      </p:pic>
      <p:sp>
        <p:nvSpPr>
          <p:cNvPr id="17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819531" y="855215"/>
            <a:ext cx="1795188" cy="17951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E4C7D8C4-B880-2347-968A-402852D845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1264CAD-2AA5-5E42-BD55-C178145D6F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57110" y="35002"/>
            <a:ext cx="4677482" cy="955598"/>
          </a:xfrm>
        </p:spPr>
        <p:txBody>
          <a:bodyPr anchor="ctr">
            <a:noAutofit/>
          </a:bodyPr>
          <a:lstStyle>
            <a:lvl1pPr algn="l" rtl="0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57110" y="1474435"/>
            <a:ext cx="4677482" cy="3929428"/>
          </a:xfrm>
        </p:spPr>
        <p:txBody>
          <a:bodyPr>
            <a:noAutofit/>
          </a:bodyPr>
          <a:lstStyle>
            <a:lvl1pPr marL="0" indent="0" algn="l" rtl="0">
              <a:lnSpc>
                <a:spcPct val="120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ספציפיקציית</a:t>
            </a:r>
            <a:r>
              <a:rPr lang="he-IL" dirty="0"/>
              <a:t> הל הלשן קרמל תכסו </a:t>
            </a:r>
            <a:r>
              <a:rPr lang="he-IL" dirty="0" err="1"/>
              <a:t>סקסופוני</a:t>
            </a:r>
            <a:r>
              <a:rPr lang="he-IL" dirty="0"/>
              <a:t> זוכר פצע קונסטיטוציוני לחום ושט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מיותמי</a:t>
            </a:r>
            <a:r>
              <a:rPr lang="he-IL" dirty="0"/>
              <a:t> איתן </a:t>
            </a:r>
            <a:r>
              <a:rPr lang="he-IL" dirty="0" err="1"/>
              <a:t>פיזיותרפיית</a:t>
            </a:r>
            <a:r>
              <a:rPr lang="he-IL" dirty="0"/>
              <a:t> פוטוסינתזה בצוע שנת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זנח טסט אאחסנה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8067088" y="456447"/>
            <a:ext cx="4124912" cy="6429262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9843952" y="1894706"/>
            <a:ext cx="3235186" cy="32351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665946" y="2139015"/>
            <a:ext cx="4855680" cy="4741279"/>
          </a:xfrm>
          <a:prstGeom prst="rect">
            <a:avLst/>
          </a:prstGeom>
        </p:spPr>
      </p:pic>
      <p:sp>
        <p:nvSpPr>
          <p:cNvPr id="15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6791590" y="3309398"/>
            <a:ext cx="2547031" cy="25470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053222" y="456447"/>
            <a:ext cx="2633669" cy="2620885"/>
          </a:xfrm>
          <a:prstGeom prst="rect">
            <a:avLst/>
          </a:prstGeom>
        </p:spPr>
      </p:pic>
      <p:sp>
        <p:nvSpPr>
          <p:cNvPr id="17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7466281" y="855215"/>
            <a:ext cx="1795188" cy="17951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17C49006-1450-BC4E-A409-0456BCB61B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151667B7-50D1-9847-BC35-DC1FC09D196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ED489-6F77-3846-975A-6B3AA7F28C2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4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1410" y="-1"/>
            <a:ext cx="10161589" cy="1021091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62256" y="2365389"/>
            <a:ext cx="3040741" cy="3144457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6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5656" y="1776780"/>
            <a:ext cx="417341" cy="362765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262256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6027" y="1776780"/>
            <a:ext cx="417341" cy="362765"/>
          </a:xfrm>
          <a:prstGeom prst="rect">
            <a:avLst/>
          </a:prstGeom>
        </p:spPr>
      </p:pic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702627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98" y="1776780"/>
            <a:ext cx="417341" cy="362765"/>
          </a:xfrm>
          <a:prstGeom prst="rect">
            <a:avLst/>
          </a:prstGeom>
        </p:spPr>
      </p:pic>
      <p:sp>
        <p:nvSpPr>
          <p:cNvPr id="3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2998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7" name="מציין מיקום טקסט 6"/>
          <p:cNvSpPr>
            <a:spLocks noGrp="1"/>
          </p:cNvSpPr>
          <p:nvPr>
            <p:ph type="body" sz="quarter" idx="22" hasCustomPrompt="1"/>
          </p:nvPr>
        </p:nvSpPr>
        <p:spPr>
          <a:xfrm>
            <a:off x="4702627" y="2365375"/>
            <a:ext cx="3040062" cy="3144838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sp>
        <p:nvSpPr>
          <p:cNvPr id="9" name="מציין מיקום טקסט 8"/>
          <p:cNvSpPr>
            <a:spLocks noGrp="1"/>
          </p:cNvSpPr>
          <p:nvPr>
            <p:ph type="body" sz="quarter" idx="23" hasCustomPrompt="1"/>
          </p:nvPr>
        </p:nvSpPr>
        <p:spPr>
          <a:xfrm>
            <a:off x="1141410" y="2365375"/>
            <a:ext cx="3041650" cy="3144838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526142CD-1996-334C-808F-23EEA4F4DD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D8A2B40D-99E6-E04C-BABD-C01F440685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149328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1149328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66587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4766587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8383846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8383846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66295" y="1115571"/>
            <a:ext cx="2628497" cy="2628497"/>
          </a:xfrm>
          <a:prstGeom prst="rect">
            <a:avLst/>
          </a:prstGeom>
        </p:spPr>
      </p:pic>
      <p:sp>
        <p:nvSpPr>
          <p:cNvPr id="30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1994114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971972" y="1115571"/>
            <a:ext cx="2628497" cy="2628497"/>
          </a:xfrm>
          <a:prstGeom prst="rect">
            <a:avLst/>
          </a:prstGeom>
        </p:spPr>
      </p:pic>
      <p:sp>
        <p:nvSpPr>
          <p:cNvPr id="38" name="Picture Placeholder 5"/>
          <p:cNvSpPr>
            <a:spLocks noGrp="1"/>
          </p:cNvSpPr>
          <p:nvPr>
            <p:ph type="pic" sz="quarter" idx="30" hasCustomPrompt="1"/>
          </p:nvPr>
        </p:nvSpPr>
        <p:spPr>
          <a:xfrm>
            <a:off x="5599791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606712" y="1115571"/>
            <a:ext cx="2628497" cy="2628497"/>
          </a:xfrm>
          <a:prstGeom prst="rect">
            <a:avLst/>
          </a:prstGeom>
        </p:spPr>
      </p:pic>
      <p:sp>
        <p:nvSpPr>
          <p:cNvPr id="40" name="Picture Placeholder 5"/>
          <p:cNvSpPr>
            <a:spLocks noGrp="1"/>
          </p:cNvSpPr>
          <p:nvPr>
            <p:ph type="pic" sz="quarter" idx="31" hasCustomPrompt="1"/>
          </p:nvPr>
        </p:nvSpPr>
        <p:spPr>
          <a:xfrm>
            <a:off x="9234531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8087EA24-6E66-6242-AE04-C08B6AFCEA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D36CC13-EEE4-CC49-8E77-A16AE6EC83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4257" y="163629"/>
            <a:ext cx="4576149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6929438" y="0"/>
            <a:ext cx="5262562" cy="68992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1404257" y="1497013"/>
            <a:ext cx="4576149" cy="408146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22BC0CE1-45BC-7248-AC36-D1C623382F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7597ED-3A58-A042-875C-27D5E294130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28406" y="1717310"/>
            <a:ext cx="5647593" cy="870194"/>
          </a:xfrm>
        </p:spPr>
        <p:txBody>
          <a:bodyPr anchor="b">
            <a:no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28406" y="2874108"/>
            <a:ext cx="5647593" cy="414215"/>
          </a:xfrm>
        </p:spPr>
        <p:txBody>
          <a:bodyPr>
            <a:noAutofit/>
          </a:bodyPr>
          <a:lstStyle>
            <a:lvl1pPr marL="0" indent="0" algn="r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32799" y="328832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635" y="827"/>
            <a:ext cx="5511135" cy="68571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344049" y="1149795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15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4257" y="0"/>
            <a:ext cx="4576149" cy="98302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6929438" y="0"/>
            <a:ext cx="5262562" cy="68992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1404257" y="1497013"/>
            <a:ext cx="4576149" cy="408146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22BC0CE1-45BC-7248-AC36-D1C623382F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7597ED-3A58-A042-875C-27D5E294130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990600"/>
            <a:ext cx="5262562" cy="59086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E42D45-656B-7349-A9F9-88A1581D5AAF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9545" y="261603"/>
            <a:ext cx="4885072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6509544" y="1497013"/>
            <a:ext cx="4885072" cy="411003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528EE20D-5676-BB4B-99D0-6FDD9ADF89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256100-CA61-9D42-92D3-D1F4326901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06" y="1272120"/>
            <a:ext cx="5302968" cy="53456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990600"/>
            <a:ext cx="5262562" cy="59086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E42D45-656B-7349-A9F9-88A1581D5AAF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9545" y="261603"/>
            <a:ext cx="4885072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6509544" y="1497013"/>
            <a:ext cx="4885072" cy="411003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528EE20D-5676-BB4B-99D0-6FDD9ADF89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256100-CA61-9D42-92D3-D1F4326901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94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02046" y="2776089"/>
            <a:ext cx="4548554" cy="870194"/>
          </a:xfrm>
        </p:spPr>
        <p:txBody>
          <a:bodyPr anchor="b">
            <a:norm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תודה רבה!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1600"/>
            <a:ext cx="4776458" cy="6854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21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02046" y="2776089"/>
            <a:ext cx="4548554" cy="870194"/>
          </a:xfrm>
        </p:spPr>
        <p:txBody>
          <a:bodyPr anchor="b">
            <a:norm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תודה רבה!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865859"/>
            <a:ext cx="3860473" cy="7924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21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6680865" y="827"/>
            <a:ext cx="5511135" cy="68571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992204" y="1149795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26AE8A-8240-0941-B2CC-CE0F0008C0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flipH="1">
            <a:off x="1087035" y="1717310"/>
            <a:ext cx="5647593" cy="870194"/>
          </a:xfrm>
        </p:spPr>
        <p:txBody>
          <a:bodyPr anchor="b">
            <a:noAutofit/>
          </a:bodyPr>
          <a:lstStyle>
            <a:lvl1pPr algn="l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8EB0326-CF14-864C-9C40-21E1F7CDA0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flipH="1">
            <a:off x="1087035" y="2874108"/>
            <a:ext cx="5647593" cy="414215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5BCE0C5-B060-184A-BACB-40B516124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1087035" y="328832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94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1094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35186" y="10940"/>
            <a:ext cx="7367813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35186" y="1474435"/>
            <a:ext cx="7367813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lang="he-IL" sz="1400" b="0" i="0" baseline="0" smtClean="0"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779C83AE-F52E-DF42-B134-91D6F80331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72E6821F-C0F3-484A-8977-11A01112E5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4063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2246" y="0"/>
            <a:ext cx="7290841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82246" y="1474435"/>
            <a:ext cx="7290841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273087" y="4631"/>
            <a:ext cx="3918913" cy="47586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EBAC9312-1BE2-C341-9C0B-B81F41CCE6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66B8DA5-C8A7-8E4E-843A-16FBD044AF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684830" y="885428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23" y="1"/>
            <a:ext cx="6731000" cy="6858000"/>
          </a:xfrm>
          <a:prstGeom prst="rect">
            <a:avLst/>
          </a:prstGeom>
        </p:spPr>
      </p:pic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4014" y="-1"/>
            <a:ext cx="6324599" cy="1025603"/>
          </a:xfrm>
        </p:spPr>
        <p:txBody>
          <a:bodyPr anchor="ctr">
            <a:noAutofit/>
          </a:bodyPr>
          <a:lstStyle>
            <a:lvl1pPr algn="l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4014" y="1474435"/>
            <a:ext cx="6324599" cy="39294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25FF1AE-A27C-7446-821F-2D5D099876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8140699" y="885428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CACB6F-953A-B04A-B755-4B9931BE80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5461000" y="10149"/>
            <a:ext cx="6731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9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116505" y="-577358"/>
            <a:ext cx="7094905" cy="6878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56507" y="1113118"/>
            <a:ext cx="3497412" cy="34974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C2AC-8AFC-2F40-B7D1-DDEB4E9BA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algn="ctr" defTabSz="914400" rtl="1" eaLnBrk="1" latinLnBrk="0" hangingPunct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4D27A-1691-2B41-9BDE-1646686DB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77550" y="6356350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471CC-1647-9041-AC92-CE8E329D9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1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60" r:id="rId3"/>
    <p:sldLayoutId id="2147483686" r:id="rId4"/>
    <p:sldLayoutId id="2147483661" r:id="rId5"/>
    <p:sldLayoutId id="2147483662" r:id="rId6"/>
    <p:sldLayoutId id="2147483663" r:id="rId7"/>
    <p:sldLayoutId id="2147483687" r:id="rId8"/>
    <p:sldLayoutId id="2147483680" r:id="rId9"/>
    <p:sldLayoutId id="2147483692" r:id="rId10"/>
    <p:sldLayoutId id="2147483664" r:id="rId11"/>
    <p:sldLayoutId id="2147483665" r:id="rId12"/>
    <p:sldLayoutId id="2147483666" r:id="rId13"/>
    <p:sldLayoutId id="2147483688" r:id="rId14"/>
    <p:sldLayoutId id="2147483667" r:id="rId15"/>
    <p:sldLayoutId id="2147483668" r:id="rId16"/>
    <p:sldLayoutId id="2147483669" r:id="rId17"/>
    <p:sldLayoutId id="2147483670" r:id="rId18"/>
    <p:sldLayoutId id="2147483681" r:id="rId19"/>
    <p:sldLayoutId id="2147483671" r:id="rId20"/>
    <p:sldLayoutId id="2147483672" r:id="rId21"/>
    <p:sldLayoutId id="2147483673" r:id="rId22"/>
    <p:sldLayoutId id="2147483683" r:id="rId23"/>
    <p:sldLayoutId id="2147483693" r:id="rId24"/>
    <p:sldLayoutId id="2147483674" r:id="rId25"/>
    <p:sldLayoutId id="2147483690" r:id="rId26"/>
    <p:sldLayoutId id="2147483675" r:id="rId27"/>
    <p:sldLayoutId id="2147483676" r:id="rId28"/>
    <p:sldLayoutId id="2147483677" r:id="rId29"/>
    <p:sldLayoutId id="2147483682" r:id="rId30"/>
    <p:sldLayoutId id="2147483678" r:id="rId31"/>
    <p:sldLayoutId id="2147483691" r:id="rId32"/>
    <p:sldLayoutId id="2147483679" r:id="rId33"/>
    <p:sldLayoutId id="2147483684" r:id="rId34"/>
  </p:sldLayoutIdLst>
  <p:hf hd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56.wmf"/><Relationship Id="rId7" Type="http://schemas.openxmlformats.org/officeDocument/2006/relationships/image" Target="../media/image58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5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66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wmf"/><Relationship Id="rId11" Type="http://schemas.openxmlformats.org/officeDocument/2006/relationships/oleObject" Target="../embeddings/oleObject28.bin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65.wmf"/><Relationship Id="rId4" Type="http://schemas.openxmlformats.org/officeDocument/2006/relationships/image" Target="../media/image62.wmf"/><Relationship Id="rId9" Type="http://schemas.openxmlformats.org/officeDocument/2006/relationships/oleObject" Target="../embeddings/oleObject2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650.png"/><Relationship Id="rId7" Type="http://schemas.openxmlformats.org/officeDocument/2006/relationships/image" Target="../media/image69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71.wmf"/><Relationship Id="rId5" Type="http://schemas.openxmlformats.org/officeDocument/2006/relationships/image" Target="../media/image68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70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image" Target="../media/image700.png"/><Relationship Id="rId7" Type="http://schemas.openxmlformats.org/officeDocument/2006/relationships/oleObject" Target="../embeddings/oleObject33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78.wmf"/><Relationship Id="rId3" Type="http://schemas.openxmlformats.org/officeDocument/2006/relationships/image" Target="../media/image70.wmf"/><Relationship Id="rId7" Type="http://schemas.openxmlformats.org/officeDocument/2006/relationships/image" Target="../media/image75.wmf"/><Relationship Id="rId12" Type="http://schemas.openxmlformats.org/officeDocument/2006/relationships/oleObject" Target="../embeddings/oleObject39.bin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77.wmf"/><Relationship Id="rId5" Type="http://schemas.openxmlformats.org/officeDocument/2006/relationships/image" Target="../media/image74.wmf"/><Relationship Id="rId15" Type="http://schemas.openxmlformats.org/officeDocument/2006/relationships/image" Target="../media/image79.wmf"/><Relationship Id="rId10" Type="http://schemas.openxmlformats.org/officeDocument/2006/relationships/oleObject" Target="../embeddings/oleObject38.bin"/><Relationship Id="rId4" Type="http://schemas.openxmlformats.org/officeDocument/2006/relationships/oleObject" Target="../embeddings/oleObject35.bin"/><Relationship Id="rId9" Type="http://schemas.openxmlformats.org/officeDocument/2006/relationships/image" Target="../media/image76.wmf"/><Relationship Id="rId14" Type="http://schemas.openxmlformats.org/officeDocument/2006/relationships/oleObject" Target="../embeddings/oleObject40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46.bin"/><Relationship Id="rId18" Type="http://schemas.openxmlformats.org/officeDocument/2006/relationships/image" Target="../media/image93.w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90.wmf"/><Relationship Id="rId17" Type="http://schemas.openxmlformats.org/officeDocument/2006/relationships/oleObject" Target="../embeddings/oleObject48.bin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92.w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wmf"/><Relationship Id="rId11" Type="http://schemas.openxmlformats.org/officeDocument/2006/relationships/oleObject" Target="../embeddings/oleObject45.bin"/><Relationship Id="rId5" Type="http://schemas.openxmlformats.org/officeDocument/2006/relationships/oleObject" Target="../embeddings/oleObject42.bin"/><Relationship Id="rId15" Type="http://schemas.openxmlformats.org/officeDocument/2006/relationships/oleObject" Target="../embeddings/oleObject47.bin"/><Relationship Id="rId10" Type="http://schemas.openxmlformats.org/officeDocument/2006/relationships/image" Target="../media/image89.wmf"/><Relationship Id="rId4" Type="http://schemas.openxmlformats.org/officeDocument/2006/relationships/image" Target="../media/image86.emf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9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94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13" Type="http://schemas.openxmlformats.org/officeDocument/2006/relationships/oleObject" Target="../embeddings/oleObject56.bin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100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wmf"/><Relationship Id="rId11" Type="http://schemas.openxmlformats.org/officeDocument/2006/relationships/oleObject" Target="../embeddings/oleObject55.bin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99.wmf"/><Relationship Id="rId4" Type="http://schemas.openxmlformats.org/officeDocument/2006/relationships/image" Target="../media/image96.wmf"/><Relationship Id="rId9" Type="http://schemas.openxmlformats.org/officeDocument/2006/relationships/oleObject" Target="../embeddings/oleObject54.bin"/><Relationship Id="rId14" Type="http://schemas.openxmlformats.org/officeDocument/2006/relationships/image" Target="../media/image101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13" Type="http://schemas.openxmlformats.org/officeDocument/2006/relationships/oleObject" Target="../embeddings/oleObject62.bin"/><Relationship Id="rId18" Type="http://schemas.openxmlformats.org/officeDocument/2006/relationships/image" Target="../media/image109.w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106.wmf"/><Relationship Id="rId17" Type="http://schemas.openxmlformats.org/officeDocument/2006/relationships/oleObject" Target="../embeddings/oleObject64.bin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08.w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w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5" Type="http://schemas.openxmlformats.org/officeDocument/2006/relationships/oleObject" Target="../embeddings/oleObject63.bin"/><Relationship Id="rId10" Type="http://schemas.openxmlformats.org/officeDocument/2006/relationships/image" Target="../media/image105.wmf"/><Relationship Id="rId4" Type="http://schemas.openxmlformats.org/officeDocument/2006/relationships/image" Target="../media/image102.wmf"/><Relationship Id="rId9" Type="http://schemas.openxmlformats.org/officeDocument/2006/relationships/oleObject" Target="../embeddings/oleObject60.bin"/><Relationship Id="rId14" Type="http://schemas.openxmlformats.org/officeDocument/2006/relationships/image" Target="../media/image107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5.png"/><Relationship Id="rId4" Type="http://schemas.openxmlformats.org/officeDocument/2006/relationships/image" Target="../media/image11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120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wmf"/><Relationship Id="rId11" Type="http://schemas.openxmlformats.org/officeDocument/2006/relationships/oleObject" Target="../embeddings/oleObject71.bin"/><Relationship Id="rId5" Type="http://schemas.openxmlformats.org/officeDocument/2006/relationships/oleObject" Target="../embeddings/oleObject68.bin"/><Relationship Id="rId10" Type="http://schemas.openxmlformats.org/officeDocument/2006/relationships/image" Target="../media/image119.w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70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13" Type="http://schemas.openxmlformats.org/officeDocument/2006/relationships/image" Target="../media/image125.emf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12" Type="http://schemas.openxmlformats.org/officeDocument/2006/relationships/oleObject" Target="../embeddings/oleObject76.bin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wmf"/><Relationship Id="rId11" Type="http://schemas.openxmlformats.org/officeDocument/2006/relationships/image" Target="../media/image124.png"/><Relationship Id="rId5" Type="http://schemas.openxmlformats.org/officeDocument/2006/relationships/oleObject" Target="../embeddings/oleObject73.bin"/><Relationship Id="rId15" Type="http://schemas.openxmlformats.org/officeDocument/2006/relationships/image" Target="../media/image127.png"/><Relationship Id="rId10" Type="http://schemas.openxmlformats.org/officeDocument/2006/relationships/image" Target="../media/image123.wmf"/><Relationship Id="rId4" Type="http://schemas.openxmlformats.org/officeDocument/2006/relationships/image" Target="../media/image117.wmf"/><Relationship Id="rId9" Type="http://schemas.openxmlformats.org/officeDocument/2006/relationships/oleObject" Target="../embeddings/oleObject75.bin"/><Relationship Id="rId1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13" Type="http://schemas.openxmlformats.org/officeDocument/2006/relationships/oleObject" Target="../embeddings/oleObject83.bin"/><Relationship Id="rId3" Type="http://schemas.openxmlformats.org/officeDocument/2006/relationships/image" Target="../media/image700.png"/><Relationship Id="rId7" Type="http://schemas.openxmlformats.org/officeDocument/2006/relationships/image" Target="../media/image69.wmf"/><Relationship Id="rId12" Type="http://schemas.openxmlformats.org/officeDocument/2006/relationships/image" Target="../media/image133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79.bin"/><Relationship Id="rId11" Type="http://schemas.openxmlformats.org/officeDocument/2006/relationships/oleObject" Target="../embeddings/oleObject82.bin"/><Relationship Id="rId5" Type="http://schemas.openxmlformats.org/officeDocument/2006/relationships/image" Target="../media/image132.wmf"/><Relationship Id="rId10" Type="http://schemas.openxmlformats.org/officeDocument/2006/relationships/oleObject" Target="../embeddings/oleObject81.bin"/><Relationship Id="rId4" Type="http://schemas.openxmlformats.org/officeDocument/2006/relationships/oleObject" Target="../embeddings/oleObject78.bin"/><Relationship Id="rId9" Type="http://schemas.openxmlformats.org/officeDocument/2006/relationships/image" Target="../media/image70.wmf"/><Relationship Id="rId14" Type="http://schemas.openxmlformats.org/officeDocument/2006/relationships/image" Target="../media/image134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5.wmf"/><Relationship Id="rId4" Type="http://schemas.openxmlformats.org/officeDocument/2006/relationships/oleObject" Target="../embeddings/oleObject84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3" Type="http://schemas.openxmlformats.org/officeDocument/2006/relationships/oleObject" Target="../embeddings/oleObject85.bin"/><Relationship Id="rId7" Type="http://schemas.openxmlformats.org/officeDocument/2006/relationships/oleObject" Target="../embeddings/oleObject87.bin"/><Relationship Id="rId12" Type="http://schemas.openxmlformats.org/officeDocument/2006/relationships/image" Target="../media/image137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89.bin"/><Relationship Id="rId5" Type="http://schemas.openxmlformats.org/officeDocument/2006/relationships/oleObject" Target="../embeddings/oleObject86.bin"/><Relationship Id="rId10" Type="http://schemas.openxmlformats.org/officeDocument/2006/relationships/image" Target="../media/image136.wmf"/><Relationship Id="rId4" Type="http://schemas.openxmlformats.org/officeDocument/2006/relationships/image" Target="../media/image102.wmf"/><Relationship Id="rId9" Type="http://schemas.openxmlformats.org/officeDocument/2006/relationships/oleObject" Target="../embeddings/oleObject88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7" Type="http://schemas.openxmlformats.org/officeDocument/2006/relationships/image" Target="../media/image140.wmf"/><Relationship Id="rId2" Type="http://schemas.openxmlformats.org/officeDocument/2006/relationships/oleObject" Target="../embeddings/oleObject90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92.bin"/><Relationship Id="rId5" Type="http://schemas.openxmlformats.org/officeDocument/2006/relationships/image" Target="../media/image139.wmf"/><Relationship Id="rId4" Type="http://schemas.openxmlformats.org/officeDocument/2006/relationships/oleObject" Target="../embeddings/oleObject9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wmf"/><Relationship Id="rId5" Type="http://schemas.openxmlformats.org/officeDocument/2006/relationships/oleObject" Target="../embeddings/oleObject94.bin"/><Relationship Id="rId4" Type="http://schemas.openxmlformats.org/officeDocument/2006/relationships/image" Target="../media/image141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13" Type="http://schemas.openxmlformats.org/officeDocument/2006/relationships/oleObject" Target="../embeddings/oleObject100.bin"/><Relationship Id="rId3" Type="http://schemas.openxmlformats.org/officeDocument/2006/relationships/oleObject" Target="../embeddings/oleObject95.bin"/><Relationship Id="rId7" Type="http://schemas.openxmlformats.org/officeDocument/2006/relationships/oleObject" Target="../embeddings/oleObject97.bin"/><Relationship Id="rId12" Type="http://schemas.openxmlformats.org/officeDocument/2006/relationships/image" Target="../media/image157.wmf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59.w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4.emf"/><Relationship Id="rId11" Type="http://schemas.openxmlformats.org/officeDocument/2006/relationships/oleObject" Target="../embeddings/oleObject99.bin"/><Relationship Id="rId5" Type="http://schemas.openxmlformats.org/officeDocument/2006/relationships/oleObject" Target="../embeddings/oleObject96.bin"/><Relationship Id="rId15" Type="http://schemas.openxmlformats.org/officeDocument/2006/relationships/oleObject" Target="../embeddings/oleObject101.bin"/><Relationship Id="rId10" Type="http://schemas.openxmlformats.org/officeDocument/2006/relationships/image" Target="../media/image156.emf"/><Relationship Id="rId4" Type="http://schemas.openxmlformats.org/officeDocument/2006/relationships/image" Target="../media/image153.emf"/><Relationship Id="rId9" Type="http://schemas.openxmlformats.org/officeDocument/2006/relationships/oleObject" Target="../embeddings/oleObject98.bin"/><Relationship Id="rId14" Type="http://schemas.openxmlformats.org/officeDocument/2006/relationships/image" Target="../media/image158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43.wmf"/><Relationship Id="rId3" Type="http://schemas.openxmlformats.org/officeDocument/2006/relationships/image" Target="../media/image38.wmf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45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42.wmf"/><Relationship Id="rId5" Type="http://schemas.openxmlformats.org/officeDocument/2006/relationships/image" Target="../media/image39.wmf"/><Relationship Id="rId15" Type="http://schemas.openxmlformats.org/officeDocument/2006/relationships/image" Target="../media/image44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1.wmf"/><Relationship Id="rId1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50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49.wmf"/><Relationship Id="rId4" Type="http://schemas.openxmlformats.org/officeDocument/2006/relationships/image" Target="../media/image46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51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52.wmf"/><Relationship Id="rId7" Type="http://schemas.openxmlformats.org/officeDocument/2006/relationships/image" Target="../media/image54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5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4519" y="679620"/>
            <a:ext cx="10004746" cy="870194"/>
          </a:xfrm>
        </p:spPr>
        <p:txBody>
          <a:bodyPr/>
          <a:lstStyle/>
          <a:p>
            <a:r>
              <a:rPr lang="he-IL" dirty="0"/>
              <a:t>סטטיסטיקה תעשייתית וכלי תכנה </a:t>
            </a:r>
            <a:br>
              <a:rPr lang="he-IL" dirty="0"/>
            </a:br>
            <a:r>
              <a:rPr lang="he-IL" dirty="0"/>
              <a:t>לתלמידי הנדסה תעשייה ומערכות מידע</a:t>
            </a:r>
            <a:endParaRPr lang="en-US" dirty="0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71FE32EF-80AC-486C-8261-76D6E6BCA437}"/>
              </a:ext>
            </a:extLst>
          </p:cNvPr>
          <p:cNvSpPr txBox="1">
            <a:spLocks/>
          </p:cNvSpPr>
          <p:nvPr/>
        </p:nvSpPr>
        <p:spPr>
          <a:xfrm>
            <a:off x="6576892" y="3541052"/>
            <a:ext cx="4548554" cy="12617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0" dirty="0"/>
              <a:t>פרופ' גונן זינגר</a:t>
            </a:r>
            <a:endParaRPr lang="en-US" b="0" dirty="0"/>
          </a:p>
          <a:p>
            <a:endParaRPr lang="he-IL" b="0" dirty="0"/>
          </a:p>
          <a:p>
            <a:r>
              <a:rPr lang="en-US" b="0" dirty="0"/>
              <a:t>Gonen.singer@biu.ac.il</a:t>
            </a:r>
            <a:endParaRPr lang="he-IL" b="0" dirty="0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9BC68E73-6919-0F03-169A-8F0922886409}"/>
              </a:ext>
            </a:extLst>
          </p:cNvPr>
          <p:cNvSpPr txBox="1">
            <a:spLocks/>
          </p:cNvSpPr>
          <p:nvPr/>
        </p:nvSpPr>
        <p:spPr>
          <a:xfrm>
            <a:off x="2578100" y="5660166"/>
            <a:ext cx="6629400" cy="11978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1400" b="0" dirty="0"/>
              <a:t>מבוסס על חומרים מקורס מבוא לאקונומטריקה ומצגות של תומר אהרוני</a:t>
            </a:r>
          </a:p>
        </p:txBody>
      </p:sp>
    </p:spTree>
    <p:extLst>
      <p:ext uri="{BB962C8B-B14F-4D97-AF65-F5344CB8AC3E}">
        <p14:creationId xmlns:p14="http://schemas.microsoft.com/office/powerpoint/2010/main" val="1696435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CBF58-B93E-3D26-29B3-724AC4F83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השערות נבחנות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91F07-6239-8EDB-BF4D-6C0526380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52B9A6C-B1B0-0887-106A-C6BE02C03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7303" y="600095"/>
            <a:ext cx="841533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0"/>
              </a:spcBef>
              <a:buFontTx/>
              <a:buNone/>
            </a:pP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- לכל הרמות של הפקטור יש את אותה פונקצית פילוג</a:t>
            </a: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- לפחות לחלק מן הרמות פונקצית הפילוג שונה </a:t>
            </a: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ru-RU" alt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4744E015-0783-430B-A2E5-F2B35C362F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517327"/>
              </p:ext>
            </p:extLst>
          </p:nvPr>
        </p:nvGraphicFramePr>
        <p:xfrm>
          <a:off x="10318616" y="1673225"/>
          <a:ext cx="45402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0835" imgH="380835" progId="Equation.DSMT4">
                  <p:embed/>
                </p:oleObj>
              </mc:Choice>
              <mc:Fallback>
                <p:oleObj name="Equation" r:id="rId2" imgW="380835" imgH="380835" progId="Equation.DSMT4">
                  <p:embed/>
                  <p:pic>
                    <p:nvPicPr>
                      <p:cNvPr id="58376" name="Object 2">
                        <a:extLst>
                          <a:ext uri="{FF2B5EF4-FFF2-40B4-BE49-F238E27FC236}">
                            <a16:creationId xmlns:a16="http://schemas.microsoft.com/office/drawing/2014/main" id="{8A226B6D-13A9-E6DE-C9BD-6A45D1D2BC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8616" y="1673225"/>
                        <a:ext cx="454025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9B767E27-14EB-9375-EBB3-7180BBB4DD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111874"/>
              </p:ext>
            </p:extLst>
          </p:nvPr>
        </p:nvGraphicFramePr>
        <p:xfrm>
          <a:off x="10332903" y="2681287"/>
          <a:ext cx="423863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5446" imgH="380835" progId="Equation.DSMT4">
                  <p:embed/>
                </p:oleObj>
              </mc:Choice>
              <mc:Fallback>
                <p:oleObj name="Equation" r:id="rId4" imgW="355446" imgH="380835" progId="Equation.DSMT4">
                  <p:embed/>
                  <p:pic>
                    <p:nvPicPr>
                      <p:cNvPr id="58378" name="Object 4">
                        <a:extLst>
                          <a:ext uri="{FF2B5EF4-FFF2-40B4-BE49-F238E27FC236}">
                            <a16:creationId xmlns:a16="http://schemas.microsoft.com/office/drawing/2014/main" id="{6CFCFCC4-0778-977C-A428-21ED58C1DB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2903" y="2681287"/>
                        <a:ext cx="423863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>
            <a:extLst>
              <a:ext uri="{FF2B5EF4-FFF2-40B4-BE49-F238E27FC236}">
                <a16:creationId xmlns:a16="http://schemas.microsoft.com/office/drawing/2014/main" id="{B5AE1F34-2F32-34C9-C4F1-A5B322EF2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804783"/>
              </p:ext>
            </p:extLst>
          </p:nvPr>
        </p:nvGraphicFramePr>
        <p:xfrm>
          <a:off x="3753462" y="3830711"/>
          <a:ext cx="325437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82900" imgH="381000" progId="Equation.DSMT4">
                  <p:embed/>
                </p:oleObj>
              </mc:Choice>
              <mc:Fallback>
                <p:oleObj name="Equation" r:id="rId6" imgW="2882900" imgH="381000" progId="Equation.DSMT4">
                  <p:embed/>
                  <p:pic>
                    <p:nvPicPr>
                      <p:cNvPr id="58377" name="Object 3">
                        <a:extLst>
                          <a:ext uri="{FF2B5EF4-FFF2-40B4-BE49-F238E27FC236}">
                            <a16:creationId xmlns:a16="http://schemas.microsoft.com/office/drawing/2014/main" id="{7CEB3444-A628-686A-3CE4-CFD51A846D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3462" y="3830711"/>
                        <a:ext cx="325437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>
            <a:extLst>
              <a:ext uri="{FF2B5EF4-FFF2-40B4-BE49-F238E27FC236}">
                <a16:creationId xmlns:a16="http://schemas.microsoft.com/office/drawing/2014/main" id="{57732A65-FBEB-9551-1FB3-E7DEE368B1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8795191"/>
              </p:ext>
            </p:extLst>
          </p:nvPr>
        </p:nvGraphicFramePr>
        <p:xfrm>
          <a:off x="3766162" y="4551436"/>
          <a:ext cx="517525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84700" imgH="381000" progId="Equation.DSMT4">
                  <p:embed/>
                </p:oleObj>
              </mc:Choice>
              <mc:Fallback>
                <p:oleObj name="Equation" r:id="rId8" imgW="4584700" imgH="381000" progId="Equation.DSMT4">
                  <p:embed/>
                  <p:pic>
                    <p:nvPicPr>
                      <p:cNvPr id="58379" name="Object 5">
                        <a:extLst>
                          <a:ext uri="{FF2B5EF4-FFF2-40B4-BE49-F238E27FC236}">
                            <a16:creationId xmlns:a16="http://schemas.microsoft.com/office/drawing/2014/main" id="{E03C328C-149F-693F-9523-1CB0F87F47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6162" y="4551436"/>
                        <a:ext cx="5175250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6995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A49EB-87DD-01C0-5EE3-D372B46F30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פירוק השונות בתצפיות למרכיביה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B1F54-1470-DEA5-D6EF-8F7397D4B1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CDBEC299-6480-0437-AF2C-8C9D5F1032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31153"/>
              </p:ext>
            </p:extLst>
          </p:nvPr>
        </p:nvGraphicFramePr>
        <p:xfrm>
          <a:off x="3391837" y="2759190"/>
          <a:ext cx="6162675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159500" imgH="1752600" progId="Equation.DSMT4">
                  <p:embed/>
                </p:oleObj>
              </mc:Choice>
              <mc:Fallback>
                <p:oleObj name="Equation" r:id="rId3" imgW="6159500" imgH="1752600" progId="Equation.DSMT4">
                  <p:embed/>
                  <p:pic>
                    <p:nvPicPr>
                      <p:cNvPr id="60439" name="Object 2">
                        <a:extLst>
                          <a:ext uri="{FF2B5EF4-FFF2-40B4-BE49-F238E27FC236}">
                            <a16:creationId xmlns:a16="http://schemas.microsoft.com/office/drawing/2014/main" id="{47845075-B83D-D2FD-4043-54B34AA96A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1837" y="2759190"/>
                        <a:ext cx="6162675" cy="174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6437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C387-0F23-6B36-960D-143E4A610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8670" y="10940"/>
            <a:ext cx="11546839" cy="990600"/>
          </a:xfrm>
        </p:spPr>
        <p:txBody>
          <a:bodyPr/>
          <a:lstStyle/>
          <a:p>
            <a:r>
              <a:rPr lang="he-IL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פונקציות התפלגות המבוססות על פילוג נורמלי – כי בריבוע </a:t>
            </a:r>
            <a:r>
              <a:rPr lang="he-I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(תזכורת)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9864B-E410-AAC2-220B-4B3B2FA9D8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ציין מיקום תוכן 2">
                <a:extLst>
                  <a:ext uri="{FF2B5EF4-FFF2-40B4-BE49-F238E27FC236}">
                    <a16:creationId xmlns:a16="http://schemas.microsoft.com/office/drawing/2014/main" id="{33E90640-F8CE-97A1-EA20-E879DEFD7B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3359" y="1259840"/>
                <a:ext cx="10991299" cy="39319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r" defTabSz="914400" rtl="1" eaLnBrk="1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lang="he-IL" sz="1400" b="0" i="0" kern="1200" baseline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1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1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1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sz="1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1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sz="1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יהיו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3200" i="1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ar-AE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𝑥</m:t>
                        </m:r>
                      </m:e>
                      <m:sub>
                        <m:r>
                          <a:rPr lang="ar-AE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1</m:t>
                        </m:r>
                      </m:sub>
                    </m:sSub>
                    <m:r>
                      <a:rPr lang="ar-AE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, </m:t>
                    </m:r>
                    <m:sSub>
                      <m:sSubPr>
                        <m:ctrlPr>
                          <a:rPr lang="ar-AE" sz="3200" i="1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ar-AE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𝑥</m:t>
                        </m:r>
                      </m:e>
                      <m:sub>
                        <m:r>
                          <a:rPr lang="ar-AE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2</m:t>
                        </m:r>
                      </m:sub>
                    </m:sSub>
                    <m:r>
                      <a:rPr lang="ar-AE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…. </m:t>
                    </m:r>
                    <m:sSub>
                      <m:sSubPr>
                        <m:ctrlPr>
                          <a:rPr lang="ar-AE" sz="3200" i="1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ar-AE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𝑥</m:t>
                        </m:r>
                      </m:e>
                      <m:sub>
                        <m:r>
                          <a:rPr lang="ar-AE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ar-AE" sz="3200" dirty="0">
                    <a:latin typeface="David" panose="020E0502060401010101" pitchFamily="34" charset="-79"/>
                    <a:ea typeface="Calibri" panose="020F0502020204030204" pitchFamily="34" charset="0"/>
                  </a:rPr>
                  <a:t>  </a:t>
                </a:r>
                <a:r>
                  <a:rPr lang="he-IL" sz="3200" dirty="0">
                    <a:latin typeface="David" panose="020E0502060401010101" pitchFamily="34" charset="-79"/>
                    <a:ea typeface="Calibri" panose="020F0502020204030204" pitchFamily="34" charset="0"/>
                  </a:rPr>
                  <a:t>משתנים מקריים בלתי תלויים המתפלגים לפי </a:t>
                </a:r>
                <a14:m>
                  <m:oMath xmlns:m="http://schemas.openxmlformats.org/officeDocument/2006/math">
                    <m:r>
                      <a:rPr lang="he-IL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𝑁</m:t>
                    </m:r>
                    <m:r>
                      <a:rPr lang="he-IL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he-IL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0</m:t>
                    </m:r>
                    <m:r>
                      <a:rPr lang="he-IL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,</m:t>
                    </m:r>
                    <m:r>
                      <a:rPr lang="he-IL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1</m:t>
                    </m:r>
                    <m:r>
                      <a:rPr lang="he-IL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.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סכום ריבועי המשתנים המקריים מתפלג חי בריבוע עם </a:t>
                </a:r>
                <a14:m>
                  <m:oMath xmlns:m="http://schemas.openxmlformats.org/officeDocument/2006/math">
                    <m:r>
                      <a:rPr lang="he-IL" sz="320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דרגות חופש</a:t>
                </a:r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sSubSupPr>
                      <m:e>
                        <m:r>
                          <a:rPr lang="ar-AE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𝑥</m:t>
                        </m:r>
                      </m:e>
                      <m:sub>
                        <m:r>
                          <a:rPr lang="ar-AE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1</m:t>
                        </m:r>
                      </m:sub>
                      <m:sup>
                        <m:r>
                          <a:rPr lang="ar-AE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2</m:t>
                        </m:r>
                      </m:sup>
                    </m:sSubSup>
                    <m:r>
                      <a:rPr lang="ar-AE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+</m:t>
                    </m:r>
                    <m:sSubSup>
                      <m:sSubSupPr>
                        <m:ctrlPr>
                          <a:rPr lang="ar-AE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sSubSupPr>
                      <m:e>
                        <m:r>
                          <a:rPr lang="ar-AE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𝑥</m:t>
                        </m:r>
                      </m:e>
                      <m:sub>
                        <m:r>
                          <a:rPr lang="ar-AE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2</m:t>
                        </m:r>
                      </m:sub>
                      <m:sup>
                        <m:r>
                          <a:rPr lang="ar-AE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2</m:t>
                        </m:r>
                      </m:sup>
                    </m:sSubSup>
                    <m:r>
                      <a:rPr lang="ar-AE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+…+</m:t>
                    </m:r>
                    <m:sSubSup>
                      <m:sSubSupPr>
                        <m:ctrlPr>
                          <a:rPr lang="ar-AE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sSubSupPr>
                      <m:e>
                        <m:r>
                          <a:rPr lang="ar-AE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𝑥</m:t>
                        </m:r>
                      </m:e>
                      <m:sub>
                        <m:r>
                          <a:rPr lang="ar-AE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𝑛</m:t>
                        </m:r>
                      </m:sub>
                      <m:sup>
                        <m:r>
                          <a:rPr lang="ar-AE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2</m:t>
                        </m:r>
                        <m:r>
                          <a:rPr lang="ar-AE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 </m:t>
                        </m:r>
                      </m:sup>
                    </m:sSubSup>
                    <m:r>
                      <a:rPr lang="ar-AE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 ~  </m:t>
                    </m:r>
                    <m:sSubSup>
                      <m:sSubSupPr>
                        <m:ctrlPr>
                          <a:rPr lang="ar-AE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sSubSupPr>
                      <m:e>
                        <m:r>
                          <a:rPr lang="ar-AE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𝜒</m:t>
                        </m:r>
                      </m:e>
                      <m:sub>
                        <m:r>
                          <a:rPr lang="ar-AE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(</m:t>
                        </m:r>
                        <m:r>
                          <a:rPr lang="ar-AE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𝑛</m:t>
                        </m:r>
                        <m:r>
                          <a:rPr lang="ar-AE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)</m:t>
                        </m:r>
                      </m:sub>
                      <m:sup>
                        <m:r>
                          <a:rPr lang="ar-AE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2</m:t>
                        </m:r>
                      </m:sup>
                    </m:sSubSup>
                  </m:oMath>
                </a14:m>
                <a:endParaRPr lang="ar-AE" sz="32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תוחלת ההתפלגות: </a:t>
                </a:r>
                <a14:m>
                  <m:oMath xmlns:m="http://schemas.openxmlformats.org/officeDocument/2006/math">
                    <m:r>
                      <a:rPr lang="he-IL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𝐸</m:t>
                    </m:r>
                    <m:d>
                      <m:dPr>
                        <m:ctrlPr>
                          <a:rPr lang="ar-AE" sz="3200" i="1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ar-AE" sz="3200" i="1">
                                <a:latin typeface="Cambria Math" panose="02040503050406030204" pitchFamily="18" charset="0"/>
                                <a:cs typeface="David" panose="020E0502060401010101" pitchFamily="34" charset="-79"/>
                              </a:rPr>
                            </m:ctrlPr>
                          </m:sSubSupPr>
                          <m:e>
                            <m:r>
                              <a:rPr lang="ar-AE" sz="3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𝜒</m:t>
                            </m:r>
                          </m:e>
                          <m:sub>
                            <m:r>
                              <a:rPr lang="ar-AE" sz="3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(</m:t>
                            </m:r>
                            <m:r>
                              <a:rPr lang="ar-AE" sz="3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𝑛</m:t>
                            </m:r>
                            <m:r>
                              <a:rPr lang="ar-AE" sz="3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)</m:t>
                            </m:r>
                          </m:sub>
                          <m:sup>
                            <m:r>
                              <a:rPr lang="ar-AE" sz="3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ar-AE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=</m:t>
                    </m:r>
                    <m:r>
                      <a:rPr lang="ar-AE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𝑛</m:t>
                    </m:r>
                  </m:oMath>
                </a14:m>
                <a:endParaRPr lang="ar-AE" sz="3200" dirty="0">
                  <a:latin typeface="Calibri" panose="020F0502020204030204" pitchFamily="34" charset="0"/>
                  <a:ea typeface="Calibri" panose="020F0502020204030204" pitchFamily="34" charset="0"/>
                  <a:cs typeface="David" panose="020E0502060401010101" pitchFamily="34" charset="-79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שונות ההתפלגות</a:t>
                </a:r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: </a:t>
                </a:r>
                <a14:m>
                  <m:oMath xmlns:m="http://schemas.openxmlformats.org/officeDocument/2006/math">
                    <m:r>
                      <a:rPr lang="he-IL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𝑉𝑎𝑟</m:t>
                    </m:r>
                    <m:d>
                      <m:dPr>
                        <m:ctrlPr>
                          <a:rPr lang="ar-AE" sz="3200" i="1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ar-AE" sz="3200" i="1">
                                <a:latin typeface="Cambria Math" panose="02040503050406030204" pitchFamily="18" charset="0"/>
                                <a:cs typeface="David" panose="020E0502060401010101" pitchFamily="34" charset="-79"/>
                              </a:rPr>
                            </m:ctrlPr>
                          </m:sSubSupPr>
                          <m:e>
                            <m:r>
                              <a:rPr lang="ar-AE" sz="3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𝜒</m:t>
                            </m:r>
                          </m:e>
                          <m:sub>
                            <m:r>
                              <a:rPr lang="ar-AE" sz="3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(</m:t>
                            </m:r>
                            <m:r>
                              <a:rPr lang="ar-AE" sz="3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𝑛</m:t>
                            </m:r>
                            <m:r>
                              <a:rPr lang="ar-AE" sz="3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)</m:t>
                            </m:r>
                          </m:sub>
                          <m:sup>
                            <m:r>
                              <a:rPr lang="ar-AE" sz="3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ar-AE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=</m:t>
                    </m:r>
                    <m:r>
                      <a:rPr lang="ar-AE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2</m:t>
                    </m:r>
                    <m:r>
                      <a:rPr lang="ar-AE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𝑛</m:t>
                    </m:r>
                  </m:oMath>
                </a14:m>
                <a:br>
                  <a:rPr lang="ar-AE" sz="3200" dirty="0"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</a:br>
                <a:endParaRPr lang="ar-AE" sz="3200" dirty="0"/>
              </a:p>
            </p:txBody>
          </p:sp>
        </mc:Choice>
        <mc:Fallback xmlns="">
          <p:sp>
            <p:nvSpPr>
              <p:cNvPr id="6" name="מציין מיקום תוכן 2">
                <a:extLst>
                  <a:ext uri="{FF2B5EF4-FFF2-40B4-BE49-F238E27FC236}">
                    <a16:creationId xmlns:a16="http://schemas.microsoft.com/office/drawing/2014/main" id="{33E90640-F8CE-97A1-EA20-E879DEFD7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59" y="1259840"/>
                <a:ext cx="10991299" cy="3931920"/>
              </a:xfrm>
              <a:prstGeom prst="rect">
                <a:avLst/>
              </a:prstGeom>
              <a:blipFill>
                <a:blip r:embed="rId3"/>
                <a:stretch>
                  <a:fillRect r="-1387" b="-2046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B2108E5-D2C5-0D44-3C2B-4B7E9A6B0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90771"/>
            <a:ext cx="3849918" cy="226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35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1574-BE80-6598-E361-9095AB0867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פירוק השונות בתצפיות למרכיביה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99AF9-3E5F-D6F4-FF2C-68307E8234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E2F83D4C-31AB-86F9-033D-ADE34F1BA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8886" y="31670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5539E4C6-FFF5-F62B-7355-EF7F67E92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8886" y="35861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124441E9-B2CA-76E3-8995-6D56EF0A9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8886" y="31670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C4235BA4-38A2-AD9F-7A6C-ACDD72C33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8886" y="35861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01C59EAF-EA8A-5C4D-FCBA-2D543B508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8886" y="31670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71A18F3A-EE63-496D-F107-367D4DA43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8886" y="3595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BB837E63-242C-06A9-73B6-92FA76E88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8886" y="4505326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E4166532-DE3D-FE66-9C39-1BCA6427C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8886" y="43100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450C6756-1E02-EEA4-3030-2ED20803E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8886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34" name="Rectangle 17">
            <a:extLst>
              <a:ext uri="{FF2B5EF4-FFF2-40B4-BE49-F238E27FC236}">
                <a16:creationId xmlns:a16="http://schemas.microsoft.com/office/drawing/2014/main" id="{64346A9C-4EE6-48D8-3535-4C8BAFF58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8886" y="3567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35" name="Rectangle 18">
            <a:extLst>
              <a:ext uri="{FF2B5EF4-FFF2-40B4-BE49-F238E27FC236}">
                <a16:creationId xmlns:a16="http://schemas.microsoft.com/office/drawing/2014/main" id="{F52EF24D-AEE2-AE66-A496-8D386CA8A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8886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36" name="Rectangle 19">
            <a:extLst>
              <a:ext uri="{FF2B5EF4-FFF2-40B4-BE49-F238E27FC236}">
                <a16:creationId xmlns:a16="http://schemas.microsoft.com/office/drawing/2014/main" id="{09E9E038-F7F1-50D9-7E0E-698B6823A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8886" y="3567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37" name="Rectangle 20">
            <a:extLst>
              <a:ext uri="{FF2B5EF4-FFF2-40B4-BE49-F238E27FC236}">
                <a16:creationId xmlns:a16="http://schemas.microsoft.com/office/drawing/2014/main" id="{7CCCDA66-D113-7DFA-2A62-F7F1D616F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8886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38" name="Rectangle 21">
            <a:extLst>
              <a:ext uri="{FF2B5EF4-FFF2-40B4-BE49-F238E27FC236}">
                <a16:creationId xmlns:a16="http://schemas.microsoft.com/office/drawing/2014/main" id="{FD9B5BA0-57FA-A53F-8F40-0688B379A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8886" y="3567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39" name="Rectangle 24">
            <a:extLst>
              <a:ext uri="{FF2B5EF4-FFF2-40B4-BE49-F238E27FC236}">
                <a16:creationId xmlns:a16="http://schemas.microsoft.com/office/drawing/2014/main" id="{42B3286A-3EF2-FCEC-0F17-56E121EEA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1" y="873126"/>
            <a:ext cx="841533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0"/>
              </a:spcBef>
              <a:buFontTx/>
              <a:buNone/>
            </a:pP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- מרכיב השונות שנבע מסטיות של ממוצעי</a:t>
            </a: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הרמות השונות מהממוצע הכללי</a:t>
            </a: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- סכום ריבועי ההפרשים שבין תצפית לבין ממוצע</a:t>
            </a: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התצפיות באותה רמה </a:t>
            </a: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ru-RU" alt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0" name="Object 2">
            <a:extLst>
              <a:ext uri="{FF2B5EF4-FFF2-40B4-BE49-F238E27FC236}">
                <a16:creationId xmlns:a16="http://schemas.microsoft.com/office/drawing/2014/main" id="{2592AEE1-C4F6-E39F-9E38-72A7128751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763420"/>
              </p:ext>
            </p:extLst>
          </p:nvPr>
        </p:nvGraphicFramePr>
        <p:xfrm>
          <a:off x="9586911" y="1374776"/>
          <a:ext cx="124142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40948" imgH="380835" progId="Equation.DSMT4">
                  <p:embed/>
                </p:oleObj>
              </mc:Choice>
              <mc:Fallback>
                <p:oleObj name="Equation" r:id="rId3" imgW="1040948" imgH="380835" progId="Equation.DSMT4">
                  <p:embed/>
                  <p:pic>
                    <p:nvPicPr>
                      <p:cNvPr id="62487" name="Object 2">
                        <a:extLst>
                          <a:ext uri="{FF2B5EF4-FFF2-40B4-BE49-F238E27FC236}">
                            <a16:creationId xmlns:a16="http://schemas.microsoft.com/office/drawing/2014/main" id="{FB647715-0042-9C38-A0C4-F8464A6E11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6911" y="1374776"/>
                        <a:ext cx="1241425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3">
            <a:extLst>
              <a:ext uri="{FF2B5EF4-FFF2-40B4-BE49-F238E27FC236}">
                <a16:creationId xmlns:a16="http://schemas.microsoft.com/office/drawing/2014/main" id="{23749D0C-C52A-861E-CCD7-AAC31FD93B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410388"/>
              </p:ext>
            </p:extLst>
          </p:nvPr>
        </p:nvGraphicFramePr>
        <p:xfrm>
          <a:off x="9663114" y="2878932"/>
          <a:ext cx="576263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82391" imgH="380835" progId="Equation.DSMT4">
                  <p:embed/>
                </p:oleObj>
              </mc:Choice>
              <mc:Fallback>
                <p:oleObj name="Equation" r:id="rId5" imgW="482391" imgH="380835" progId="Equation.DSMT4">
                  <p:embed/>
                  <p:pic>
                    <p:nvPicPr>
                      <p:cNvPr id="62488" name="Object 3">
                        <a:extLst>
                          <a:ext uri="{FF2B5EF4-FFF2-40B4-BE49-F238E27FC236}">
                            <a16:creationId xmlns:a16="http://schemas.microsoft.com/office/drawing/2014/main" id="{6ACAAB16-EE49-F7F8-F984-093A6FDB0F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3114" y="2878932"/>
                        <a:ext cx="576263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">
            <a:extLst>
              <a:ext uri="{FF2B5EF4-FFF2-40B4-BE49-F238E27FC236}">
                <a16:creationId xmlns:a16="http://schemas.microsoft.com/office/drawing/2014/main" id="{C8E5CE7E-9803-2A4F-A5F1-1F24A58267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73141"/>
              </p:ext>
            </p:extLst>
          </p:nvPr>
        </p:nvGraphicFramePr>
        <p:xfrm>
          <a:off x="3559174" y="3817938"/>
          <a:ext cx="561657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613400" imgH="1193800" progId="Equation.DSMT4">
                  <p:embed/>
                </p:oleObj>
              </mc:Choice>
              <mc:Fallback>
                <p:oleObj name="Equation" r:id="rId7" imgW="5613400" imgH="1193800" progId="Equation.DSMT4">
                  <p:embed/>
                  <p:pic>
                    <p:nvPicPr>
                      <p:cNvPr id="62489" name="Object 4">
                        <a:extLst>
                          <a:ext uri="{FF2B5EF4-FFF2-40B4-BE49-F238E27FC236}">
                            <a16:creationId xmlns:a16="http://schemas.microsoft.com/office/drawing/2014/main" id="{EFFADC7E-D4C3-6185-ED22-128890BCA6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174" y="3817938"/>
                        <a:ext cx="5616575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5">
            <a:extLst>
              <a:ext uri="{FF2B5EF4-FFF2-40B4-BE49-F238E27FC236}">
                <a16:creationId xmlns:a16="http://schemas.microsoft.com/office/drawing/2014/main" id="{0AB74B33-FB7C-B335-15A1-15EDC864C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569726"/>
              </p:ext>
            </p:extLst>
          </p:nvPr>
        </p:nvGraphicFramePr>
        <p:xfrm>
          <a:off x="3530599" y="5248276"/>
          <a:ext cx="3697287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95700" imgH="927100" progId="Equation.DSMT4">
                  <p:embed/>
                </p:oleObj>
              </mc:Choice>
              <mc:Fallback>
                <p:oleObj name="Equation" r:id="rId9" imgW="3695700" imgH="927100" progId="Equation.DSMT4">
                  <p:embed/>
                  <p:pic>
                    <p:nvPicPr>
                      <p:cNvPr id="62490" name="Object 5">
                        <a:extLst>
                          <a:ext uri="{FF2B5EF4-FFF2-40B4-BE49-F238E27FC236}">
                            <a16:creationId xmlns:a16="http://schemas.microsoft.com/office/drawing/2014/main" id="{065C86A1-C6E9-0C73-83E7-CB9616C312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0599" y="5248276"/>
                        <a:ext cx="3697287" cy="92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6">
            <a:extLst>
              <a:ext uri="{FF2B5EF4-FFF2-40B4-BE49-F238E27FC236}">
                <a16:creationId xmlns:a16="http://schemas.microsoft.com/office/drawing/2014/main" id="{0FBFE951-2D25-CD66-72D9-D32FC16B71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0744164"/>
              </p:ext>
            </p:extLst>
          </p:nvPr>
        </p:nvGraphicFramePr>
        <p:xfrm>
          <a:off x="8664574" y="5399088"/>
          <a:ext cx="134620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45616" imgH="723586" progId="Equation.DSMT4">
                  <p:embed/>
                </p:oleObj>
              </mc:Choice>
              <mc:Fallback>
                <p:oleObj name="Equation" r:id="rId11" imgW="1345616" imgH="723586" progId="Equation.DSMT4">
                  <p:embed/>
                  <p:pic>
                    <p:nvPicPr>
                      <p:cNvPr id="62491" name="Object 6">
                        <a:extLst>
                          <a:ext uri="{FF2B5EF4-FFF2-40B4-BE49-F238E27FC236}">
                            <a16:creationId xmlns:a16="http://schemas.microsoft.com/office/drawing/2014/main" id="{E33087EE-F4C8-9A17-87B2-91A76AADB8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4574" y="5399088"/>
                        <a:ext cx="1346200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5322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D78B0-61FF-A3AA-A029-2BBEFFDEE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014" y="10940"/>
            <a:ext cx="10579985" cy="990600"/>
          </a:xfrm>
        </p:spPr>
        <p:txBody>
          <a:bodyPr/>
          <a:lstStyle/>
          <a:p>
            <a:r>
              <a:rPr lang="he-IL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פונקציות התפלגות המבוססות על פילוג נורמלי –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he-IL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(תזכורת)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EFC21-0BED-EDD3-497B-06AE6C3F68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7D1F2-2E8C-8634-87EB-C78DAA863F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ציין מיקום תוכן 2">
                <a:extLst>
                  <a:ext uri="{FF2B5EF4-FFF2-40B4-BE49-F238E27FC236}">
                    <a16:creationId xmlns:a16="http://schemas.microsoft.com/office/drawing/2014/main" id="{70E84EB1-F8D4-6BD5-B25B-1E3513411A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2099" y="1300480"/>
                <a:ext cx="10058400" cy="39319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r" defTabSz="914400" rtl="1" eaLnBrk="1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lang="he-IL" sz="1400" b="0" i="0" kern="1200" baseline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1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1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1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sz="1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1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sz="1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he-IL" sz="2800" dirty="0"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יהיו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sz="2800" i="1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bSupPr>
                      <m:e>
                        <m:r>
                          <a:rPr lang="ar-AE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𝜒</m:t>
                        </m:r>
                      </m:e>
                      <m:sub>
                        <m:r>
                          <a:rPr lang="ar-AE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𝑛</m:t>
                        </m:r>
                      </m:sub>
                      <m:sup>
                        <m:r>
                          <a:rPr lang="ar-AE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ar-AE" sz="2800" dirty="0"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 </a:t>
                </a:r>
                <a:r>
                  <a:rPr lang="he-IL" sz="2800" dirty="0"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ו-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sz="2800" i="1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bSupPr>
                      <m:e>
                        <m:r>
                          <a:rPr lang="ar-AE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𝜒</m:t>
                        </m:r>
                      </m:e>
                      <m:sub>
                        <m:r>
                          <a:rPr lang="ar-AE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𝑚</m:t>
                        </m:r>
                      </m:sub>
                      <m:sup>
                        <m:r>
                          <a:rPr lang="ar-AE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ar-AE" sz="2800" dirty="0">
                    <a:latin typeface="David" panose="020E0502060401010101" pitchFamily="34" charset="-79"/>
                    <a:ea typeface="Calibri" panose="020F0502020204030204" pitchFamily="34" charset="0"/>
                  </a:rPr>
                  <a:t>  </a:t>
                </a:r>
                <a:r>
                  <a:rPr lang="he-IL" sz="2800" dirty="0">
                    <a:latin typeface="David" panose="020E0502060401010101" pitchFamily="34" charset="-79"/>
                    <a:ea typeface="Calibri" panose="020F0502020204030204" pitchFamily="34" charset="0"/>
                  </a:rPr>
                  <a:t>משתנים מקריים  בלתי תלויים. המנה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2800" i="1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ar-AE" sz="2800" i="1">
                                <a:latin typeface="Cambria Math" panose="02040503050406030204" pitchFamily="18" charset="0"/>
                                <a:cs typeface="David" panose="020E0502060401010101" pitchFamily="34" charset="-79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ar-AE" sz="2800" i="1">
                                    <a:latin typeface="Cambria Math" panose="02040503050406030204" pitchFamily="18" charset="0"/>
                                    <a:cs typeface="David" panose="020E0502060401010101" pitchFamily="34" charset="-79"/>
                                  </a:rPr>
                                </m:ctrlPr>
                              </m:sSubSupPr>
                              <m:e>
                                <m:r>
                                  <a:rPr lang="ar-AE" sz="2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David" panose="020E0502060401010101" pitchFamily="34" charset="-79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ar-AE" sz="2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David" panose="020E0502060401010101" pitchFamily="34" charset="-79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ar-AE" sz="2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David" panose="020E0502060401010101" pitchFamily="34" charset="-79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ar-AE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𝑛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ar-AE" sz="2800" i="1">
                                <a:latin typeface="Cambria Math" panose="02040503050406030204" pitchFamily="18" charset="0"/>
                                <a:cs typeface="David" panose="020E0502060401010101" pitchFamily="34" charset="-79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ar-AE" sz="2800" i="1">
                                    <a:latin typeface="Cambria Math" panose="02040503050406030204" pitchFamily="18" charset="0"/>
                                    <a:cs typeface="David" panose="020E0502060401010101" pitchFamily="34" charset="-79"/>
                                  </a:rPr>
                                </m:ctrlPr>
                              </m:sSubSupPr>
                              <m:e>
                                <m:r>
                                  <a:rPr lang="ar-AE" sz="2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David" panose="020E0502060401010101" pitchFamily="34" charset="-79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ar-AE" sz="2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David" panose="020E0502060401010101" pitchFamily="34" charset="-79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ar-AE" sz="2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David" panose="020E0502060401010101" pitchFamily="34" charset="-79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ar-AE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𝑚</m:t>
                            </m:r>
                          </m:den>
                        </m:f>
                      </m:den>
                    </m:f>
                  </m:oMath>
                </a14:m>
                <a:r>
                  <a:rPr lang="ar-AE" sz="2800" dirty="0"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  </a:t>
                </a:r>
                <a:r>
                  <a:rPr lang="he-IL" sz="2800" dirty="0"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מפולגת </a:t>
                </a:r>
                <a14:m>
                  <m:oMath xmlns:m="http://schemas.openxmlformats.org/officeDocument/2006/math">
                    <m:r>
                      <a:rPr lang="he-IL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𝐹</m:t>
                    </m:r>
                    <m:r>
                      <a:rPr lang="he-IL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he-IL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𝑛</m:t>
                    </m:r>
                    <m:r>
                      <a:rPr lang="he-IL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,</m:t>
                    </m:r>
                    <m:r>
                      <a:rPr lang="he-IL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𝑚</m:t>
                    </m:r>
                    <m:r>
                      <a:rPr lang="he-IL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he-IL" sz="2800" dirty="0"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, עם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sz="2800" i="1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ar-AE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𝑛</m:t>
                        </m:r>
                        <m:r>
                          <a:rPr lang="ar-AE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,</m:t>
                        </m:r>
                        <m:r>
                          <a:rPr lang="ar-AE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𝑚</m:t>
                        </m:r>
                      </m:e>
                    </m:d>
                  </m:oMath>
                </a14:m>
                <a:r>
                  <a:rPr lang="he-IL" sz="2800" dirty="0"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דרגות חופש.</a:t>
                </a:r>
                <a:endParaRPr lang="he-IL" sz="2800" i="1" dirty="0">
                  <a:latin typeface="Cambria Math" panose="02040503050406030204" pitchFamily="18" charset="0"/>
                  <a:cs typeface="David" panose="020E0502060401010101" pitchFamily="34" charset="-79"/>
                </a:endParaRPr>
              </a:p>
              <a:p>
                <a:pPr algn="just"/>
                <a:endParaRPr lang="ar-AE" sz="2800" dirty="0"/>
              </a:p>
            </p:txBody>
          </p:sp>
        </mc:Choice>
        <mc:Fallback xmlns="">
          <p:sp>
            <p:nvSpPr>
              <p:cNvPr id="6" name="מציין מיקום תוכן 2">
                <a:extLst>
                  <a:ext uri="{FF2B5EF4-FFF2-40B4-BE49-F238E27FC236}">
                    <a16:creationId xmlns:a16="http://schemas.microsoft.com/office/drawing/2014/main" id="{70E84EB1-F8D4-6BD5-B25B-1E3513411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099" y="1300480"/>
                <a:ext cx="10058400" cy="3931920"/>
              </a:xfrm>
              <a:prstGeom prst="rect">
                <a:avLst/>
              </a:prstGeom>
              <a:blipFill>
                <a:blip r:embed="rId2"/>
                <a:stretch>
                  <a:fillRect l="-2000" r="-127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תמונה 3" descr="dF">
            <a:extLst>
              <a:ext uri="{FF2B5EF4-FFF2-40B4-BE49-F238E27FC236}">
                <a16:creationId xmlns:a16="http://schemas.microsoft.com/office/drawing/2014/main" id="{863B62B0-99C4-8D59-E91A-BFF76283FD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10519" y="3718645"/>
            <a:ext cx="3779718" cy="20400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3742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CE853-D296-9833-FF38-0761EAAA91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5186" y="-22187"/>
            <a:ext cx="7367813" cy="990600"/>
          </a:xfrm>
        </p:spPr>
        <p:txBody>
          <a:bodyPr/>
          <a:lstStyle/>
          <a:p>
            <a:r>
              <a:rPr lang="he-IL" dirty="0"/>
              <a:t>בחינת השערת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2D89E-EC56-0858-2F4B-3A808131D0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25BAB2-53EE-7B91-2258-7D97E554E76E}"/>
                  </a:ext>
                </a:extLst>
              </p:cNvPr>
              <p:cNvSpPr txBox="1"/>
              <p:nvPr/>
            </p:nvSpPr>
            <p:spPr>
              <a:xfrm>
                <a:off x="7728332" y="316258"/>
                <a:ext cx="4339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he-I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25BAB2-53EE-7B91-2258-7D97E554E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332" y="316258"/>
                <a:ext cx="433965" cy="369332"/>
              </a:xfrm>
              <a:prstGeom prst="rect">
                <a:avLst/>
              </a:prstGeom>
              <a:blipFill>
                <a:blip r:embed="rId3"/>
                <a:stretch>
                  <a:fillRect l="-15493" r="-2817" b="-18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2A777F06-BCF2-EC13-5D87-0795C69D61A2}"/>
              </a:ext>
            </a:extLst>
          </p:cNvPr>
          <p:cNvSpPr txBox="1">
            <a:spLocks noChangeArrowheads="1"/>
          </p:cNvSpPr>
          <p:nvPr/>
        </p:nvSpPr>
        <p:spPr>
          <a:xfrm>
            <a:off x="3361457" y="1218368"/>
            <a:ext cx="7986712" cy="16017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1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kern="1200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altLang="en-US" sz="3200" b="0" u="sng" dirty="0">
                <a:solidFill>
                  <a:srgbClr val="0D12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בחינת השערת </a:t>
            </a:r>
            <a:br>
              <a:rPr lang="he-IL" altLang="en-US" sz="3200" b="0" u="sng" dirty="0">
                <a:solidFill>
                  <a:srgbClr val="0D12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sz="3200" b="0" u="sng" dirty="0">
                <a:solidFill>
                  <a:srgbClr val="0D12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sz="3200" b="0" dirty="0">
                <a:solidFill>
                  <a:srgbClr val="0D12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he-IL" altLang="en-US" sz="3200" b="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יהיה הסטטיסטי שישמש אותנו על מנת לבחון את   </a:t>
            </a:r>
            <a:endParaRPr lang="ru-RU" altLang="en-US" sz="3200" b="0" dirty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976A40D1-70D7-94E4-D96D-55A5CCE92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494" y="392346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872BE6B0-993E-6ADA-9485-9E74A9ADE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494" y="434256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5437B522-7F4C-F3C4-4CDD-6BA94A8DD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494" y="392346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86BAD566-19ED-8E1E-C49D-66B407061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494" y="434256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BD2410A3-F76B-45F2-6BC6-1181F01D7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494" y="392346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C2821774-863D-03F4-0C13-0E1358D00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494" y="435209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86D71ADC-24E8-563D-FD7F-D36EADD9E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494" y="5261731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CBCC7E40-2BD1-96E8-0983-C00F87781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494" y="319956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C4A44896-F929-ABD6-0F45-57AEAD900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494" y="506646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379F4CCA-C0C0-14A5-9BF5-071512780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494" y="394251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CFB57AED-A67F-5A9F-9B94-EA4BA851F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494" y="432351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42794D87-CBC1-E935-8C11-0D44E76A0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494" y="394251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graphicFrame>
        <p:nvGraphicFramePr>
          <p:cNvPr id="21" name="Object 2">
            <a:extLst>
              <a:ext uri="{FF2B5EF4-FFF2-40B4-BE49-F238E27FC236}">
                <a16:creationId xmlns:a16="http://schemas.microsoft.com/office/drawing/2014/main" id="{7D4D96FE-BF02-52C1-05C6-5488436EB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897960"/>
              </p:ext>
            </p:extLst>
          </p:nvPr>
        </p:nvGraphicFramePr>
        <p:xfrm>
          <a:off x="3935186" y="3036984"/>
          <a:ext cx="31496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49600" imgH="1574800" progId="Equation.DSMT4">
                  <p:embed/>
                </p:oleObj>
              </mc:Choice>
              <mc:Fallback>
                <p:oleObj name="Equation" r:id="rId4" imgW="3149600" imgH="1574800" progId="Equation.DSMT4">
                  <p:embed/>
                  <p:pic>
                    <p:nvPicPr>
                      <p:cNvPr id="64532" name="Object 2">
                        <a:extLst>
                          <a:ext uri="{FF2B5EF4-FFF2-40B4-BE49-F238E27FC236}">
                            <a16:creationId xmlns:a16="http://schemas.microsoft.com/office/drawing/2014/main" id="{0E3CE399-E32F-CEEF-E797-5C3CDB99E0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5186" y="3036984"/>
                        <a:ext cx="3149600" cy="157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0">
            <a:extLst>
              <a:ext uri="{FF2B5EF4-FFF2-40B4-BE49-F238E27FC236}">
                <a16:creationId xmlns:a16="http://schemas.microsoft.com/office/drawing/2014/main" id="{9A1932D7-FEDD-C628-871D-F7049FC30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494" y="432351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graphicFrame>
        <p:nvGraphicFramePr>
          <p:cNvPr id="23" name="Object 4">
            <a:extLst>
              <a:ext uri="{FF2B5EF4-FFF2-40B4-BE49-F238E27FC236}">
                <a16:creationId xmlns:a16="http://schemas.microsoft.com/office/drawing/2014/main" id="{2925EB4C-F99B-F1B6-19DB-F84379184A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201465"/>
              </p:ext>
            </p:extLst>
          </p:nvPr>
        </p:nvGraphicFramePr>
        <p:xfrm>
          <a:off x="3935186" y="2110315"/>
          <a:ext cx="381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0835" imgH="380835" progId="Equation.DSMT4">
                  <p:embed/>
                </p:oleObj>
              </mc:Choice>
              <mc:Fallback>
                <p:oleObj name="Equation" r:id="rId6" imgW="380835" imgH="380835" progId="Equation.DSMT4">
                  <p:embed/>
                  <p:pic>
                    <p:nvPicPr>
                      <p:cNvPr id="64535" name="Object 4">
                        <a:extLst>
                          <a:ext uri="{FF2B5EF4-FFF2-40B4-BE49-F238E27FC236}">
                            <a16:creationId xmlns:a16="http://schemas.microsoft.com/office/drawing/2014/main" id="{52D6F594-A04A-74AA-3B45-A93957B6B2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5186" y="2110315"/>
                        <a:ext cx="381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>
            <a:extLst>
              <a:ext uri="{FF2B5EF4-FFF2-40B4-BE49-F238E27FC236}">
                <a16:creationId xmlns:a16="http://schemas.microsoft.com/office/drawing/2014/main" id="{8C1E08C1-55CF-0A99-F9DD-8F26C19752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925679"/>
              </p:ext>
            </p:extLst>
          </p:nvPr>
        </p:nvGraphicFramePr>
        <p:xfrm>
          <a:off x="11124331" y="2147056"/>
          <a:ext cx="304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04668" imgH="380835" progId="Equation.DSMT4">
                  <p:embed/>
                </p:oleObj>
              </mc:Choice>
              <mc:Fallback>
                <p:oleObj name="Equation" r:id="rId8" imgW="304668" imgH="380835" progId="Equation.DSMT4">
                  <p:embed/>
                  <p:pic>
                    <p:nvPicPr>
                      <p:cNvPr id="64536" name="Object 5">
                        <a:extLst>
                          <a:ext uri="{FF2B5EF4-FFF2-40B4-BE49-F238E27FC236}">
                            <a16:creationId xmlns:a16="http://schemas.microsoft.com/office/drawing/2014/main" id="{4FDB1581-D8C5-8E2C-1BDE-29CBC0171F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4331" y="2147056"/>
                        <a:ext cx="3048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6">
            <a:extLst>
              <a:ext uri="{FF2B5EF4-FFF2-40B4-BE49-F238E27FC236}">
                <a16:creationId xmlns:a16="http://schemas.microsoft.com/office/drawing/2014/main" id="{B2581ED2-290F-B86D-977F-9F09003FF4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034777"/>
              </p:ext>
            </p:extLst>
          </p:nvPr>
        </p:nvGraphicFramePr>
        <p:xfrm>
          <a:off x="4125686" y="5121103"/>
          <a:ext cx="18542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854200" imgH="800100" progId="Equation.DSMT4">
                  <p:embed/>
                </p:oleObj>
              </mc:Choice>
              <mc:Fallback>
                <p:oleObj name="Equation" r:id="rId10" imgW="1854200" imgH="800100" progId="Equation.DSMT4">
                  <p:embed/>
                  <p:pic>
                    <p:nvPicPr>
                      <p:cNvPr id="64537" name="Object 6">
                        <a:extLst>
                          <a:ext uri="{FF2B5EF4-FFF2-40B4-BE49-F238E27FC236}">
                            <a16:creationId xmlns:a16="http://schemas.microsoft.com/office/drawing/2014/main" id="{14EB813B-D0EF-92CB-0121-257D64E5CC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5686" y="5121103"/>
                        <a:ext cx="18542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4758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23391-0409-78F3-3556-A19097B17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372AC-3595-6F3C-520B-A3E9BEE453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EAC57-BE72-F3BD-43C9-83E61AEBA654}"/>
              </a:ext>
            </a:extLst>
          </p:cNvPr>
          <p:cNvSpPr txBox="1">
            <a:spLocks/>
          </p:cNvSpPr>
          <p:nvPr/>
        </p:nvSpPr>
        <p:spPr>
          <a:xfrm>
            <a:off x="4087586" y="163340"/>
            <a:ext cx="736781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1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kern="1200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בחינת השערת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008CA2-A449-8ED1-16C4-A3DA55B074CA}"/>
                  </a:ext>
                </a:extLst>
              </p:cNvPr>
              <p:cNvSpPr txBox="1"/>
              <p:nvPr/>
            </p:nvSpPr>
            <p:spPr>
              <a:xfrm>
                <a:off x="7945314" y="408591"/>
                <a:ext cx="4339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he-I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D547A3-29AB-CDD6-F6FA-5C44536A2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314" y="408591"/>
                <a:ext cx="433965" cy="369332"/>
              </a:xfrm>
              <a:prstGeom prst="rect">
                <a:avLst/>
              </a:prstGeom>
              <a:blipFill>
                <a:blip r:embed="rId3"/>
                <a:stretch>
                  <a:fillRect l="-13889" r="-1389" b="-163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8DA9137-FAD6-9997-65BD-3B9F1799E925}"/>
              </a:ext>
            </a:extLst>
          </p:cNvPr>
          <p:cNvSpPr txBox="1"/>
          <p:nvPr/>
        </p:nvSpPr>
        <p:spPr>
          <a:xfrm>
            <a:off x="3499691" y="1070979"/>
            <a:ext cx="869230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מתוך התוחלות הללו עולה כי אם       אינה נכונה,      צפוי להיות גדול יותר, ולכן נוכל לדחות את        אם ורק אם  </a:t>
            </a:r>
            <a:br>
              <a:rPr lang="he-IL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L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2B5FA4-618F-89A9-B84C-022E645315D6}"/>
                  </a:ext>
                </a:extLst>
              </p:cNvPr>
              <p:cNvSpPr txBox="1"/>
              <p:nvPr/>
            </p:nvSpPr>
            <p:spPr>
              <a:xfrm>
                <a:off x="7097497" y="1113424"/>
                <a:ext cx="6059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he-IL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2B5FA4-618F-89A9-B84C-022E64531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497" y="1113424"/>
                <a:ext cx="605928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870BDA-77E2-C4F3-7B49-E7ECBF94C239}"/>
                  </a:ext>
                </a:extLst>
              </p:cNvPr>
              <p:cNvSpPr txBox="1"/>
              <p:nvPr/>
            </p:nvSpPr>
            <p:spPr>
              <a:xfrm>
                <a:off x="4846384" y="1113941"/>
                <a:ext cx="6059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he-IL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870BDA-77E2-C4F3-7B49-E7ECBF94C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384" y="1113941"/>
                <a:ext cx="605928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5A2451-F01A-2D0C-0C0C-CBC539DD61B8}"/>
                  </a:ext>
                </a:extLst>
              </p:cNvPr>
              <p:cNvSpPr txBox="1"/>
              <p:nvPr/>
            </p:nvSpPr>
            <p:spPr>
              <a:xfrm>
                <a:off x="6274904" y="1575606"/>
                <a:ext cx="6059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he-IL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5A2451-F01A-2D0C-0C0C-CBC539DD6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04" y="1575606"/>
                <a:ext cx="605928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16D271D-973F-0778-89CD-93118711D7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286736"/>
              </p:ext>
            </p:extLst>
          </p:nvPr>
        </p:nvGraphicFramePr>
        <p:xfrm>
          <a:off x="2329740" y="1507477"/>
          <a:ext cx="1936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37305" imgH="509058" progId="Equation.DSMT4">
                  <p:embed/>
                </p:oleObj>
              </mc:Choice>
              <mc:Fallback>
                <p:oleObj name="Equation" r:id="rId7" imgW="1937305" imgH="509058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C34C0980-16F3-4867-D9AD-B141C61FE7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9740" y="1507477"/>
                        <a:ext cx="1936750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">
            <a:extLst>
              <a:ext uri="{FF2B5EF4-FFF2-40B4-BE49-F238E27FC236}">
                <a16:creationId xmlns:a16="http://schemas.microsoft.com/office/drawing/2014/main" id="{3D4D7508-E983-F553-E5E8-9A7CC19A43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573" y="2873169"/>
            <a:ext cx="5046662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048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504CC-104A-86F5-8DF0-EEFA2BF124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סיכום המבחן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CE10E-236A-A498-195B-FF97655290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684285B-2F3B-55A3-8D13-1397F06D1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665" y="3176587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20CB91C-06F2-BF22-DBCA-243F2DFD2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665" y="3595687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AFFF66E7-A16D-BFC8-7FAC-F552922EC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665" y="3176587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140FF905-D3A2-6312-3B8D-98E497FD5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665" y="3595687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2D54D6B4-98A9-E40D-92FB-A026EB650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665" y="3176587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4EBA912C-A7AE-D6A2-EFA5-1BD86A141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665" y="3605212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13ABDFB5-7B4B-4E0F-7167-64F028192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665" y="4514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5BF517DE-D36A-EAD4-226E-CB17AF8E1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665" y="3195637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43A5CB1-07D4-0ED9-FA04-1B671BB3E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665" y="3576637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B2E27642-D121-991F-5CA5-17A885796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665" y="3195637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ECC71FFA-AABB-C0DA-9D47-5AC9D53BC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665" y="3195637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graphicFrame>
        <p:nvGraphicFramePr>
          <p:cNvPr id="17" name="Object 2">
            <a:extLst>
              <a:ext uri="{FF2B5EF4-FFF2-40B4-BE49-F238E27FC236}">
                <a16:creationId xmlns:a16="http://schemas.microsoft.com/office/drawing/2014/main" id="{40085E77-B130-CA3E-5E0C-0F7804C47F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4683731"/>
              </p:ext>
            </p:extLst>
          </p:nvPr>
        </p:nvGraphicFramePr>
        <p:xfrm>
          <a:off x="9354315" y="1846262"/>
          <a:ext cx="304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4668" imgH="380835" progId="Equation.DSMT4">
                  <p:embed/>
                </p:oleObj>
              </mc:Choice>
              <mc:Fallback>
                <p:oleObj name="Equation" r:id="rId2" imgW="304668" imgH="380835" progId="Equation.DSMT4">
                  <p:embed/>
                  <p:pic>
                    <p:nvPicPr>
                      <p:cNvPr id="68627" name="Object 2">
                        <a:extLst>
                          <a:ext uri="{FF2B5EF4-FFF2-40B4-BE49-F238E27FC236}">
                            <a16:creationId xmlns:a16="http://schemas.microsoft.com/office/drawing/2014/main" id="{2B828155-A751-4934-8372-CD4A1F61B3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4315" y="1846262"/>
                        <a:ext cx="3048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Group 75">
            <a:extLst>
              <a:ext uri="{FF2B5EF4-FFF2-40B4-BE49-F238E27FC236}">
                <a16:creationId xmlns:a16="http://schemas.microsoft.com/office/drawing/2014/main" id="{9B3DBD1B-3A1D-13CF-5E35-DF3F36945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819584"/>
              </p:ext>
            </p:extLst>
          </p:nvPr>
        </p:nvGraphicFramePr>
        <p:xfrm>
          <a:off x="2207390" y="1501775"/>
          <a:ext cx="8415338" cy="4419600"/>
        </p:xfrm>
        <a:graphic>
          <a:graphicData uri="http://schemas.openxmlformats.org/drawingml/2006/table">
            <a:tbl>
              <a:tblPr/>
              <a:tblGrid>
                <a:gridCol w="191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1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16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Source of variation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Sum of Squares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Degrees of freedom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Mean Square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Between treatments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 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Within treatments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 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total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 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Object 3">
            <a:extLst>
              <a:ext uri="{FF2B5EF4-FFF2-40B4-BE49-F238E27FC236}">
                <a16:creationId xmlns:a16="http://schemas.microsoft.com/office/drawing/2014/main" id="{AA27CD2E-36E5-6CD3-4530-842264A120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242354"/>
              </p:ext>
            </p:extLst>
          </p:nvPr>
        </p:nvGraphicFramePr>
        <p:xfrm>
          <a:off x="4344165" y="3138487"/>
          <a:ext cx="11049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04900" imgH="381000" progId="Equation.DSMT4">
                  <p:embed/>
                </p:oleObj>
              </mc:Choice>
              <mc:Fallback>
                <p:oleObj name="Equation" r:id="rId4" imgW="1104900" imgH="381000" progId="Equation.DSMT4">
                  <p:embed/>
                  <p:pic>
                    <p:nvPicPr>
                      <p:cNvPr id="68658" name="Object 3">
                        <a:extLst>
                          <a:ext uri="{FF2B5EF4-FFF2-40B4-BE49-F238E27FC236}">
                            <a16:creationId xmlns:a16="http://schemas.microsoft.com/office/drawing/2014/main" id="{F4D8FCE3-7A4E-D8C7-3388-FC45ADDA85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165" y="3138487"/>
                        <a:ext cx="11049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>
            <a:extLst>
              <a:ext uri="{FF2B5EF4-FFF2-40B4-BE49-F238E27FC236}">
                <a16:creationId xmlns:a16="http://schemas.microsoft.com/office/drawing/2014/main" id="{DC8D7E61-CB14-C513-84CF-3FD4C59487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472307"/>
              </p:ext>
            </p:extLst>
          </p:nvPr>
        </p:nvGraphicFramePr>
        <p:xfrm>
          <a:off x="4477515" y="4156075"/>
          <a:ext cx="482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82391" imgH="380835" progId="Equation.DSMT4">
                  <p:embed/>
                </p:oleObj>
              </mc:Choice>
              <mc:Fallback>
                <p:oleObj name="Equation" r:id="rId6" imgW="482391" imgH="380835" progId="Equation.DSMT4">
                  <p:embed/>
                  <p:pic>
                    <p:nvPicPr>
                      <p:cNvPr id="68659" name="Object 4">
                        <a:extLst>
                          <a:ext uri="{FF2B5EF4-FFF2-40B4-BE49-F238E27FC236}">
                            <a16:creationId xmlns:a16="http://schemas.microsoft.com/office/drawing/2014/main" id="{7005EF9A-E5AB-D083-06F9-B1746BC646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7515" y="4156075"/>
                        <a:ext cx="4826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5">
            <a:extLst>
              <a:ext uri="{FF2B5EF4-FFF2-40B4-BE49-F238E27FC236}">
                <a16:creationId xmlns:a16="http://schemas.microsoft.com/office/drawing/2014/main" id="{72A9291A-90BE-90FB-7C99-90F1B59B6E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922211"/>
              </p:ext>
            </p:extLst>
          </p:nvPr>
        </p:nvGraphicFramePr>
        <p:xfrm>
          <a:off x="4472753" y="5181600"/>
          <a:ext cx="4699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69696" imgH="380835" progId="Equation.DSMT4">
                  <p:embed/>
                </p:oleObj>
              </mc:Choice>
              <mc:Fallback>
                <p:oleObj name="Equation" r:id="rId8" imgW="469696" imgH="380835" progId="Equation.DSMT4">
                  <p:embed/>
                  <p:pic>
                    <p:nvPicPr>
                      <p:cNvPr id="68660" name="Object 5">
                        <a:extLst>
                          <a:ext uri="{FF2B5EF4-FFF2-40B4-BE49-F238E27FC236}">
                            <a16:creationId xmlns:a16="http://schemas.microsoft.com/office/drawing/2014/main" id="{0DEC05F1-4A2E-041C-FBB5-27247424F8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2753" y="5181600"/>
                        <a:ext cx="4699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6">
            <a:extLst>
              <a:ext uri="{FF2B5EF4-FFF2-40B4-BE49-F238E27FC236}">
                <a16:creationId xmlns:a16="http://schemas.microsoft.com/office/drawing/2014/main" id="{EB25EF75-9619-F435-221B-FB4F70518B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46340"/>
              </p:ext>
            </p:extLst>
          </p:nvPr>
        </p:nvGraphicFramePr>
        <p:xfrm>
          <a:off x="7344540" y="3138487"/>
          <a:ext cx="1206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06500" imgH="381000" progId="Equation.DSMT4">
                  <p:embed/>
                </p:oleObj>
              </mc:Choice>
              <mc:Fallback>
                <p:oleObj name="Equation" r:id="rId10" imgW="1206500" imgH="381000" progId="Equation.DSMT4">
                  <p:embed/>
                  <p:pic>
                    <p:nvPicPr>
                      <p:cNvPr id="68661" name="Object 6">
                        <a:extLst>
                          <a:ext uri="{FF2B5EF4-FFF2-40B4-BE49-F238E27FC236}">
                            <a16:creationId xmlns:a16="http://schemas.microsoft.com/office/drawing/2014/main" id="{8866E34A-4E47-C818-A2E3-9011F6D4F3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4540" y="3138487"/>
                        <a:ext cx="1206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7">
            <a:extLst>
              <a:ext uri="{FF2B5EF4-FFF2-40B4-BE49-F238E27FC236}">
                <a16:creationId xmlns:a16="http://schemas.microsoft.com/office/drawing/2014/main" id="{4AC057C0-0661-EE14-1B62-16D281C760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59268"/>
              </p:ext>
            </p:extLst>
          </p:nvPr>
        </p:nvGraphicFramePr>
        <p:xfrm>
          <a:off x="7393753" y="4165600"/>
          <a:ext cx="584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583947" imgH="380835" progId="Equation.DSMT4">
                  <p:embed/>
                </p:oleObj>
              </mc:Choice>
              <mc:Fallback>
                <p:oleObj name="Equation" r:id="rId12" imgW="583947" imgH="380835" progId="Equation.DSMT4">
                  <p:embed/>
                  <p:pic>
                    <p:nvPicPr>
                      <p:cNvPr id="68662" name="Object 7">
                        <a:extLst>
                          <a:ext uri="{FF2B5EF4-FFF2-40B4-BE49-F238E27FC236}">
                            <a16:creationId xmlns:a16="http://schemas.microsoft.com/office/drawing/2014/main" id="{73B313B0-BE4D-864C-EB06-31BF6C65EB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3753" y="4165600"/>
                        <a:ext cx="5842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8">
            <a:extLst>
              <a:ext uri="{FF2B5EF4-FFF2-40B4-BE49-F238E27FC236}">
                <a16:creationId xmlns:a16="http://schemas.microsoft.com/office/drawing/2014/main" id="{7C8E360A-D596-6E8D-6B29-1F77ECB497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15996"/>
              </p:ext>
            </p:extLst>
          </p:nvPr>
        </p:nvGraphicFramePr>
        <p:xfrm>
          <a:off x="8766940" y="3668712"/>
          <a:ext cx="18542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854200" imgH="800100" progId="Equation.DSMT4">
                  <p:embed/>
                </p:oleObj>
              </mc:Choice>
              <mc:Fallback>
                <p:oleObj name="Equation" r:id="rId14" imgW="1854200" imgH="800100" progId="Equation.DSMT4">
                  <p:embed/>
                  <p:pic>
                    <p:nvPicPr>
                      <p:cNvPr id="68663" name="Object 8">
                        <a:extLst>
                          <a:ext uri="{FF2B5EF4-FFF2-40B4-BE49-F238E27FC236}">
                            <a16:creationId xmlns:a16="http://schemas.microsoft.com/office/drawing/2014/main" id="{C07CD42D-ECC9-EFBB-E1EE-7BDC902C8F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6940" y="3668712"/>
                        <a:ext cx="18542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8881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426A6-3AAB-2F6B-9296-EAE971EFE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1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F41A9-0FCC-8EAE-663F-1F1F3A312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056" y="1474435"/>
            <a:ext cx="10596943" cy="3929428"/>
          </a:xfrm>
        </p:spPr>
        <p:txBody>
          <a:bodyPr/>
          <a:lstStyle/>
          <a:p>
            <a:r>
              <a:rPr lang="he-IL" sz="2400" dirty="0"/>
              <a:t>מסעדת גורמה החליטה להכין פשטידת אבוקדו. היא רצתה לבדוק האם יש הבדל בטעם, כאשר מכינים את הפשטידה בכל פעם מזן אבוקדו שונה. המסעדה הכינה 4 פשטידות שונות מכל סוג אבוקדו. 12 שופטים שונים בלתי תלויים נתנו ציון לכל פשטידה. </a:t>
            </a:r>
          </a:p>
          <a:p>
            <a:r>
              <a:rPr lang="he-IL" sz="2400" dirty="0"/>
              <a:t>האם יש הבדל בטעם </a:t>
            </a:r>
          </a:p>
          <a:p>
            <a:r>
              <a:rPr lang="he-IL" sz="2400" dirty="0"/>
              <a:t>ברמת מובהקות 5%?</a:t>
            </a:r>
          </a:p>
          <a:p>
            <a:endParaRPr lang="he-IL" sz="2400" dirty="0"/>
          </a:p>
          <a:p>
            <a:endParaRPr lang="he-IL" sz="2400" dirty="0"/>
          </a:p>
          <a:p>
            <a:endParaRPr lang="he-IL" sz="2400" dirty="0"/>
          </a:p>
          <a:p>
            <a:endParaRPr lang="en-IL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B620B-6D90-DFF9-2D77-BF6BE51448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7B937-7066-4BB2-0978-23C6080717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C3F463-CE82-8DB4-2CC6-A80D63A29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63" t="50000"/>
          <a:stretch/>
        </p:blipFill>
        <p:spPr>
          <a:xfrm>
            <a:off x="3947040" y="3289697"/>
            <a:ext cx="2075218" cy="1232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92D158-0A1D-460A-EE15-840D0AF250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27" b="51219"/>
          <a:stretch/>
        </p:blipFill>
        <p:spPr>
          <a:xfrm>
            <a:off x="5930785" y="3271147"/>
            <a:ext cx="2303217" cy="12323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9D91F2-D12D-7B5A-B015-ED10FA408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63" b="52543"/>
          <a:stretch/>
        </p:blipFill>
        <p:spPr>
          <a:xfrm>
            <a:off x="1897920" y="3289697"/>
            <a:ext cx="2171035" cy="122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9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9E45-38E7-0901-7139-0BC71D99C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5186" y="10940"/>
            <a:ext cx="7367813" cy="990600"/>
          </a:xfrm>
        </p:spPr>
        <p:txBody>
          <a:bodyPr/>
          <a:lstStyle/>
          <a:p>
            <a:r>
              <a:rPr lang="he-IL" dirty="0"/>
              <a:t>פתרון</a:t>
            </a:r>
            <a:endParaRPr lang="en-IL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7B6018-A1CC-15AE-2455-F1618885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00"/>
            <a:ext cx="12099262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63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1">
            <a:extLst>
              <a:ext uri="{FF2B5EF4-FFF2-40B4-BE49-F238E27FC236}">
                <a16:creationId xmlns:a16="http://schemas.microsoft.com/office/drawing/2014/main" id="{753F90EF-7A33-46B8-A760-871FD5E469D6}"/>
              </a:ext>
            </a:extLst>
          </p:cNvPr>
          <p:cNvSpPr txBox="1">
            <a:spLocks/>
          </p:cNvSpPr>
          <p:nvPr/>
        </p:nvSpPr>
        <p:spPr>
          <a:xfrm>
            <a:off x="-144966" y="871076"/>
            <a:ext cx="12020154" cy="35570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10100" b="0" dirty="0"/>
              <a:t>נושאים במצגת</a:t>
            </a:r>
          </a:p>
          <a:p>
            <a:endParaRPr lang="he-IL" b="0" dirty="0"/>
          </a:p>
          <a:p>
            <a:r>
              <a:rPr lang="he-IL" b="0" dirty="0"/>
              <a:t>ניתוח שונות </a:t>
            </a:r>
            <a:r>
              <a:rPr lang="en-US" b="0" dirty="0"/>
              <a:t>Analysis of Variance</a:t>
            </a:r>
            <a:r>
              <a:rPr lang="he-IL" b="0" dirty="0"/>
              <a:t> </a:t>
            </a:r>
            <a:r>
              <a:rPr lang="en-US" b="0" dirty="0"/>
              <a:t> (ANOVA)</a:t>
            </a:r>
          </a:p>
          <a:p>
            <a:r>
              <a:rPr lang="he-IL" sz="4100" b="0" dirty="0"/>
              <a:t>- ניתוח שונות חד מימדי עם אפקטים קבועים</a:t>
            </a:r>
          </a:p>
          <a:p>
            <a:r>
              <a:rPr lang="he-IL" sz="4100" b="0" dirty="0"/>
              <a:t>- ניתוח שונות חד מימדי עם אפקטים אקראיים</a:t>
            </a:r>
          </a:p>
          <a:p>
            <a:r>
              <a:rPr lang="he-IL" sz="4100" b="0" dirty="0"/>
              <a:t>- ניתוח שונות רב מימדי </a:t>
            </a:r>
            <a:endParaRPr lang="en-US" sz="4100" b="0" dirty="0"/>
          </a:p>
          <a:p>
            <a:endParaRPr lang="he-IL" b="0" dirty="0"/>
          </a:p>
        </p:txBody>
      </p:sp>
    </p:spTree>
    <p:extLst>
      <p:ext uri="{BB962C8B-B14F-4D97-AF65-F5344CB8AC3E}">
        <p14:creationId xmlns:p14="http://schemas.microsoft.com/office/powerpoint/2010/main" val="2146096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50E2B-8A3D-8BFD-8B52-6EFB26129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F35CC-8053-A2C4-F6AF-1BAE6AE7D6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פתרון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5B2CE-E4BA-014D-F05F-BBBA48CA91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65ED8-A4AF-3639-30D3-553B1B395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450" y="841794"/>
            <a:ext cx="10924055" cy="576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03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D4D25-B627-4A65-FC2F-CD45FAFA42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2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06561-6AB5-A337-C789-F23DDF8F43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12D6506-5A08-D807-F6BB-3E6CF7F89D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062291"/>
              </p:ext>
            </p:extLst>
          </p:nvPr>
        </p:nvGraphicFramePr>
        <p:xfrm>
          <a:off x="1086998" y="1302985"/>
          <a:ext cx="24384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38462" imgH="343092" progId="Equation.DSMT4">
                  <p:embed/>
                </p:oleObj>
              </mc:Choice>
              <mc:Fallback>
                <p:oleObj name="Equation" r:id="rId3" imgW="2438462" imgH="34309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6998" y="1302985"/>
                        <a:ext cx="24384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529B709-D700-E621-C7E3-8F2FEBA1E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637" y="344805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F9AC88-D2EC-9258-0FA0-6CE095B0A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637" y="386715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CE1E54-DFD3-306D-D2D0-9CD731BE3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637" y="344805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6CF6E9-12F0-2373-24EB-D8C3F6ACE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637" y="386715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761AE7-0FF1-5902-8BFA-A75CA514D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637" y="344805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33C569-4AE9-F736-69C0-442DB430B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637" y="387667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C28D0-BEB6-810C-EFC6-7A7B10BC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637" y="4786316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02DAE1-13A2-EBEA-9EEC-8A697E7F3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637" y="346710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A89F2B-83B9-8D08-595B-EA161434B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637" y="384810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4D3A44-051B-8CCF-5886-4744DF93B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637" y="346710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37D3E6-F51B-4E31-C48B-7870920A1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637" y="346710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graphicFrame>
        <p:nvGraphicFramePr>
          <p:cNvPr id="19" name="Object 2">
            <a:extLst>
              <a:ext uri="{FF2B5EF4-FFF2-40B4-BE49-F238E27FC236}">
                <a16:creationId xmlns:a16="http://schemas.microsoft.com/office/drawing/2014/main" id="{64B61004-8DF0-9BE4-B3F9-E8FC6639BF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080459"/>
              </p:ext>
            </p:extLst>
          </p:nvPr>
        </p:nvGraphicFramePr>
        <p:xfrm>
          <a:off x="4376737" y="6484941"/>
          <a:ext cx="1168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68400" imgH="381000" progId="Equation.DSMT4">
                  <p:embed/>
                </p:oleObj>
              </mc:Choice>
              <mc:Fallback>
                <p:oleObj name="Equation" r:id="rId5" imgW="1168400" imgH="381000" progId="Equation.DSMT4">
                  <p:embed/>
                  <p:pic>
                    <p:nvPicPr>
                      <p:cNvPr id="70675" name="Object 2">
                        <a:extLst>
                          <a:ext uri="{FF2B5EF4-FFF2-40B4-BE49-F238E27FC236}">
                            <a16:creationId xmlns:a16="http://schemas.microsoft.com/office/drawing/2014/main" id="{9C5117CD-A068-BD73-1B6D-273C4AF333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6737" y="6484941"/>
                        <a:ext cx="11684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">
            <a:extLst>
              <a:ext uri="{FF2B5EF4-FFF2-40B4-BE49-F238E27FC236}">
                <a16:creationId xmlns:a16="http://schemas.microsoft.com/office/drawing/2014/main" id="{E8C5EBCD-3AD5-B139-2426-6F3A89CA5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972638"/>
              </p:ext>
            </p:extLst>
          </p:nvPr>
        </p:nvGraphicFramePr>
        <p:xfrm>
          <a:off x="2578100" y="5929316"/>
          <a:ext cx="2095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95500" imgH="381000" progId="Equation.DSMT4">
                  <p:embed/>
                </p:oleObj>
              </mc:Choice>
              <mc:Fallback>
                <p:oleObj name="Equation" r:id="rId7" imgW="2095500" imgH="381000" progId="Equation.DSMT4">
                  <p:embed/>
                  <p:pic>
                    <p:nvPicPr>
                      <p:cNvPr id="70676" name="Object 3">
                        <a:extLst>
                          <a:ext uri="{FF2B5EF4-FFF2-40B4-BE49-F238E27FC236}">
                            <a16:creationId xmlns:a16="http://schemas.microsoft.com/office/drawing/2014/main" id="{315A1279-41AE-7AF0-2B08-6848FE0620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100" y="5929316"/>
                        <a:ext cx="2095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>
            <a:extLst>
              <a:ext uri="{FF2B5EF4-FFF2-40B4-BE49-F238E27FC236}">
                <a16:creationId xmlns:a16="http://schemas.microsoft.com/office/drawing/2014/main" id="{1EABF44B-F919-D24E-F02E-5F174DF570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831921"/>
              </p:ext>
            </p:extLst>
          </p:nvPr>
        </p:nvGraphicFramePr>
        <p:xfrm>
          <a:off x="5187950" y="5911853"/>
          <a:ext cx="1498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498600" imgH="381000" progId="Equation.DSMT4">
                  <p:embed/>
                </p:oleObj>
              </mc:Choice>
              <mc:Fallback>
                <p:oleObj name="Equation" r:id="rId9" imgW="1498600" imgH="381000" progId="Equation.DSMT4">
                  <p:embed/>
                  <p:pic>
                    <p:nvPicPr>
                      <p:cNvPr id="70677" name="Object 4">
                        <a:extLst>
                          <a:ext uri="{FF2B5EF4-FFF2-40B4-BE49-F238E27FC236}">
                            <a16:creationId xmlns:a16="http://schemas.microsoft.com/office/drawing/2014/main" id="{ADC55E83-37DA-E44A-CDF2-F3D1E7852F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7950" y="5911853"/>
                        <a:ext cx="14986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5">
            <a:extLst>
              <a:ext uri="{FF2B5EF4-FFF2-40B4-BE49-F238E27FC236}">
                <a16:creationId xmlns:a16="http://schemas.microsoft.com/office/drawing/2014/main" id="{C74B6EB1-7886-500B-704B-E77186533C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444978"/>
              </p:ext>
            </p:extLst>
          </p:nvPr>
        </p:nvGraphicFramePr>
        <p:xfrm>
          <a:off x="6011862" y="6578603"/>
          <a:ext cx="2032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3024" imgH="203024" progId="Equation.DSMT4">
                  <p:embed/>
                </p:oleObj>
              </mc:Choice>
              <mc:Fallback>
                <p:oleObj name="Equation" r:id="rId11" imgW="203024" imgH="203024" progId="Equation.DSMT4">
                  <p:embed/>
                  <p:pic>
                    <p:nvPicPr>
                      <p:cNvPr id="70678" name="Object 5">
                        <a:extLst>
                          <a:ext uri="{FF2B5EF4-FFF2-40B4-BE49-F238E27FC236}">
                            <a16:creationId xmlns:a16="http://schemas.microsoft.com/office/drawing/2014/main" id="{E358059C-5FCD-06DB-A456-DE686F209B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2" y="6578603"/>
                        <a:ext cx="203200" cy="20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6">
            <a:extLst>
              <a:ext uri="{FF2B5EF4-FFF2-40B4-BE49-F238E27FC236}">
                <a16:creationId xmlns:a16="http://schemas.microsoft.com/office/drawing/2014/main" id="{774FCE24-66EC-2DF8-426D-029C17E455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625988"/>
              </p:ext>
            </p:extLst>
          </p:nvPr>
        </p:nvGraphicFramePr>
        <p:xfrm>
          <a:off x="7050087" y="5884866"/>
          <a:ext cx="2070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070100" imgH="381000" progId="Equation.DSMT4">
                  <p:embed/>
                </p:oleObj>
              </mc:Choice>
              <mc:Fallback>
                <p:oleObj name="Equation" r:id="rId13" imgW="2070100" imgH="381000" progId="Equation.DSMT4">
                  <p:embed/>
                  <p:pic>
                    <p:nvPicPr>
                      <p:cNvPr id="70679" name="Object 6">
                        <a:extLst>
                          <a:ext uri="{FF2B5EF4-FFF2-40B4-BE49-F238E27FC236}">
                            <a16:creationId xmlns:a16="http://schemas.microsoft.com/office/drawing/2014/main" id="{DB207139-89CB-B451-975E-BB77CF5F71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0087" y="5884866"/>
                        <a:ext cx="20701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7">
            <a:extLst>
              <a:ext uri="{FF2B5EF4-FFF2-40B4-BE49-F238E27FC236}">
                <a16:creationId xmlns:a16="http://schemas.microsoft.com/office/drawing/2014/main" id="{293846B1-B18D-FE5F-D02A-C538A16289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145455"/>
              </p:ext>
            </p:extLst>
          </p:nvPr>
        </p:nvGraphicFramePr>
        <p:xfrm>
          <a:off x="9415462" y="5873753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422400" imgH="381000" progId="Equation.DSMT4">
                  <p:embed/>
                </p:oleObj>
              </mc:Choice>
              <mc:Fallback>
                <p:oleObj name="Equation" r:id="rId15" imgW="1422400" imgH="381000" progId="Equation.DSMT4">
                  <p:embed/>
                  <p:pic>
                    <p:nvPicPr>
                      <p:cNvPr id="70680" name="Object 7">
                        <a:extLst>
                          <a:ext uri="{FF2B5EF4-FFF2-40B4-BE49-F238E27FC236}">
                            <a16:creationId xmlns:a16="http://schemas.microsoft.com/office/drawing/2014/main" id="{B6C99C61-4E4C-C7DB-D99B-ED358C56B0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5462" y="5873753"/>
                        <a:ext cx="14224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Group 103">
            <a:extLst>
              <a:ext uri="{FF2B5EF4-FFF2-40B4-BE49-F238E27FC236}">
                <a16:creationId xmlns:a16="http://schemas.microsoft.com/office/drawing/2014/main" id="{58B2EE36-02BA-6AD9-12C3-FE96774F5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326791"/>
              </p:ext>
            </p:extLst>
          </p:nvPr>
        </p:nvGraphicFramePr>
        <p:xfrm>
          <a:off x="2590800" y="2073278"/>
          <a:ext cx="6096000" cy="3627435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5.1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6.5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7.1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8.9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7.2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7.1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5.5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8.9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6.9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8.1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6.1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8.7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6.3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7.0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8.3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8.6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9.2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8.5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6.4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7.8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8.9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8.1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5.7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9.2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" name="Object 9">
            <a:extLst>
              <a:ext uri="{FF2B5EF4-FFF2-40B4-BE49-F238E27FC236}">
                <a16:creationId xmlns:a16="http://schemas.microsoft.com/office/drawing/2014/main" id="{6F6DA700-6363-F8B9-0CDC-1211461F3C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782870"/>
              </p:ext>
            </p:extLst>
          </p:nvPr>
        </p:nvGraphicFramePr>
        <p:xfrm>
          <a:off x="6580187" y="6454778"/>
          <a:ext cx="1562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562100" imgH="406400" progId="Equation.DSMT4">
                  <p:embed/>
                </p:oleObj>
              </mc:Choice>
              <mc:Fallback>
                <p:oleObj name="Equation" r:id="rId17" imgW="1562100" imgH="406400" progId="Equation.DSMT4">
                  <p:embed/>
                  <p:pic>
                    <p:nvPicPr>
                      <p:cNvPr id="70724" name="Object 9">
                        <a:extLst>
                          <a:ext uri="{FF2B5EF4-FFF2-40B4-BE49-F238E27FC236}">
                            <a16:creationId xmlns:a16="http://schemas.microsoft.com/office/drawing/2014/main" id="{98B3D4AA-9260-3A7C-B48F-B53093788D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0187" y="6454778"/>
                        <a:ext cx="15621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5001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15929-FC59-9983-5D86-CEBB1D844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6256" y="10940"/>
            <a:ext cx="9176744" cy="990600"/>
          </a:xfrm>
        </p:spPr>
        <p:txBody>
          <a:bodyPr/>
          <a:lstStyle/>
          <a:p>
            <a:r>
              <a:rPr lang="he-IL" dirty="0"/>
              <a:t>אמידת הפרמטרים של המודל (אמידה נקודתית)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C1BE4-A9AD-BA33-F8C8-69EE85A68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AE97B62-0F17-643E-6623-E2837FA2F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050" y="2547421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8F553F9-E771-7DCE-F93D-C55368BE7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050" y="2966521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76BC4CA2-EAE5-5AF9-D8F7-45A2283B8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050" y="2547421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5AE2EC0-50E9-BC6C-22FA-CC206862A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050" y="2966521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74D3A530-502F-30BC-2D8C-1F379B391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050" y="2547421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DAF966E6-4C69-E68F-30ED-9D7A5DA31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050" y="2976046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45C21075-8CA2-3BCA-57F1-56D5A4B3B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050" y="3885684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A30D62BC-B3F3-B9BB-B679-821D98A4A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050" y="1823521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3AF1D0DB-FC42-C0CF-3448-DE2743EFF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050" y="2566471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4AEBE410-9C73-949E-65B0-AEC20B40F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050" y="2947471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48DB1F3B-5B60-F4B1-2290-986C9C814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050" y="2566471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C5046C02-6190-30A1-7F2A-F8BA131AF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050" y="2566471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graphicFrame>
        <p:nvGraphicFramePr>
          <p:cNvPr id="18" name="Object 24">
            <a:extLst>
              <a:ext uri="{FF2B5EF4-FFF2-40B4-BE49-F238E27FC236}">
                <a16:creationId xmlns:a16="http://schemas.microsoft.com/office/drawing/2014/main" id="{AFCEF800-0C4B-8035-46E3-9A7C3AC204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6752521"/>
              </p:ext>
            </p:extLst>
          </p:nvPr>
        </p:nvGraphicFramePr>
        <p:xfrm>
          <a:off x="2749550" y="1823521"/>
          <a:ext cx="6692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692900" imgH="889000" progId="Equation.DSMT4">
                  <p:embed/>
                </p:oleObj>
              </mc:Choice>
              <mc:Fallback>
                <p:oleObj name="Equation" r:id="rId3" imgW="6692900" imgH="889000" progId="Equation.DSMT4">
                  <p:embed/>
                  <p:pic>
                    <p:nvPicPr>
                      <p:cNvPr id="20500" name="Object 24">
                        <a:extLst>
                          <a:ext uri="{FF2B5EF4-FFF2-40B4-BE49-F238E27FC236}">
                            <a16:creationId xmlns:a16="http://schemas.microsoft.com/office/drawing/2014/main" id="{B6CE7022-18D3-9368-26FA-AFFE072E85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9550" y="1823521"/>
                        <a:ext cx="66929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7">
            <a:extLst>
              <a:ext uri="{FF2B5EF4-FFF2-40B4-BE49-F238E27FC236}">
                <a16:creationId xmlns:a16="http://schemas.microsoft.com/office/drawing/2014/main" id="{00F0F2E6-477A-6003-CF07-B5B74F0497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00979"/>
              </p:ext>
            </p:extLst>
          </p:nvPr>
        </p:nvGraphicFramePr>
        <p:xfrm>
          <a:off x="2471738" y="3210996"/>
          <a:ext cx="72263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226300" imgH="889000" progId="Equation.DSMT4">
                  <p:embed/>
                </p:oleObj>
              </mc:Choice>
              <mc:Fallback>
                <p:oleObj name="Equation" r:id="rId5" imgW="7226300" imgH="889000" progId="Equation.DSMT4">
                  <p:embed/>
                  <p:pic>
                    <p:nvPicPr>
                      <p:cNvPr id="20502" name="Object 27">
                        <a:extLst>
                          <a:ext uri="{FF2B5EF4-FFF2-40B4-BE49-F238E27FC236}">
                            <a16:creationId xmlns:a16="http://schemas.microsoft.com/office/drawing/2014/main" id="{A78F71ED-BBE1-045C-1E08-EEE375B783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1738" y="3210996"/>
                        <a:ext cx="72263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3413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57DA-57DE-D4B5-7F00-6FB1A5142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ניסוי מאוזן וניסוי לא מאוזן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CF8EC-F6CA-5A7E-9BA1-BABD8B535A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6" name="Object 23">
            <a:extLst>
              <a:ext uri="{FF2B5EF4-FFF2-40B4-BE49-F238E27FC236}">
                <a16:creationId xmlns:a16="http://schemas.microsoft.com/office/drawing/2014/main" id="{D619ED82-882B-B878-3953-11A7965517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534836"/>
              </p:ext>
            </p:extLst>
          </p:nvPr>
        </p:nvGraphicFramePr>
        <p:xfrm>
          <a:off x="3063742" y="1382713"/>
          <a:ext cx="25273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527300" imgH="850900" progId="Equation.DSMT4">
                  <p:embed/>
                </p:oleObj>
              </mc:Choice>
              <mc:Fallback>
                <p:oleObj name="Equation" r:id="rId3" imgW="2527300" imgH="850900" progId="Equation.DSMT4">
                  <p:embed/>
                  <p:pic>
                    <p:nvPicPr>
                      <p:cNvPr id="22550" name="Object 23">
                        <a:extLst>
                          <a:ext uri="{FF2B5EF4-FFF2-40B4-BE49-F238E27FC236}">
                            <a16:creationId xmlns:a16="http://schemas.microsoft.com/office/drawing/2014/main" id="{410CE7C1-5748-134B-0348-3080FFB7A8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742" y="1382713"/>
                        <a:ext cx="25273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7">
            <a:extLst>
              <a:ext uri="{FF2B5EF4-FFF2-40B4-BE49-F238E27FC236}">
                <a16:creationId xmlns:a16="http://schemas.microsoft.com/office/drawing/2014/main" id="{69D2550A-BBF1-7ED0-23D3-72820D6EE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617" y="1204913"/>
            <a:ext cx="8415337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0"/>
              </a:spcBef>
              <a:buFontTx/>
              <a:buNone/>
            </a:pPr>
            <a:b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חישוב מקוצר עבור ניסוי מאוזן </a:t>
            </a:r>
            <a:b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US" altLang="en-US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28">
            <a:extLst>
              <a:ext uri="{FF2B5EF4-FFF2-40B4-BE49-F238E27FC236}">
                <a16:creationId xmlns:a16="http://schemas.microsoft.com/office/drawing/2014/main" id="{3AD13706-B920-907D-F5DB-7980E66D4D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799062"/>
              </p:ext>
            </p:extLst>
          </p:nvPr>
        </p:nvGraphicFramePr>
        <p:xfrm>
          <a:off x="3074854" y="2335213"/>
          <a:ext cx="27686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68600" imgH="812800" progId="Equation.DSMT4">
                  <p:embed/>
                </p:oleObj>
              </mc:Choice>
              <mc:Fallback>
                <p:oleObj name="Equation" r:id="rId5" imgW="2768600" imgH="812800" progId="Equation.DSMT4">
                  <p:embed/>
                  <p:pic>
                    <p:nvPicPr>
                      <p:cNvPr id="22552" name="Object 28">
                        <a:extLst>
                          <a:ext uri="{FF2B5EF4-FFF2-40B4-BE49-F238E27FC236}">
                            <a16:creationId xmlns:a16="http://schemas.microsoft.com/office/drawing/2014/main" id="{02B60D63-2B8E-44C0-B10A-8509A1F774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4854" y="2335213"/>
                        <a:ext cx="27686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9">
            <a:extLst>
              <a:ext uri="{FF2B5EF4-FFF2-40B4-BE49-F238E27FC236}">
                <a16:creationId xmlns:a16="http://schemas.microsoft.com/office/drawing/2014/main" id="{355FE93F-907E-BECA-FD54-C66AC4C8F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042" y="3098800"/>
            <a:ext cx="8415337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0"/>
              </a:spcBef>
              <a:buFontTx/>
              <a:buNone/>
            </a:pPr>
            <a:b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חישוב מקוצר עבור ניסוי לא מאוזן </a:t>
            </a:r>
            <a:b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US" altLang="en-US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Object 30">
            <a:extLst>
              <a:ext uri="{FF2B5EF4-FFF2-40B4-BE49-F238E27FC236}">
                <a16:creationId xmlns:a16="http://schemas.microsoft.com/office/drawing/2014/main" id="{5818C142-789C-1019-B593-C7190B9DC6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340277"/>
              </p:ext>
            </p:extLst>
          </p:nvPr>
        </p:nvGraphicFramePr>
        <p:xfrm>
          <a:off x="3038342" y="4183063"/>
          <a:ext cx="25273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527300" imgH="850900" progId="Equation.DSMT4">
                  <p:embed/>
                </p:oleObj>
              </mc:Choice>
              <mc:Fallback>
                <p:oleObj name="Equation" r:id="rId7" imgW="2527300" imgH="850900" progId="Equation.DSMT4">
                  <p:embed/>
                  <p:pic>
                    <p:nvPicPr>
                      <p:cNvPr id="22554" name="Object 30">
                        <a:extLst>
                          <a:ext uri="{FF2B5EF4-FFF2-40B4-BE49-F238E27FC236}">
                            <a16:creationId xmlns:a16="http://schemas.microsoft.com/office/drawing/2014/main" id="{3502CE49-CEAE-70AC-8F69-F79D39ADED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8342" y="4183063"/>
                        <a:ext cx="25273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1">
            <a:extLst>
              <a:ext uri="{FF2B5EF4-FFF2-40B4-BE49-F238E27FC236}">
                <a16:creationId xmlns:a16="http://schemas.microsoft.com/office/drawing/2014/main" id="{48B62408-A85C-89F4-BEBD-D60959208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132254"/>
              </p:ext>
            </p:extLst>
          </p:nvPr>
        </p:nvGraphicFramePr>
        <p:xfrm>
          <a:off x="2943092" y="5099051"/>
          <a:ext cx="2768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768600" imgH="838200" progId="Equation.DSMT4">
                  <p:embed/>
                </p:oleObj>
              </mc:Choice>
              <mc:Fallback>
                <p:oleObj name="Equation" r:id="rId9" imgW="2768600" imgH="838200" progId="Equation.DSMT4">
                  <p:embed/>
                  <p:pic>
                    <p:nvPicPr>
                      <p:cNvPr id="22555" name="Object 31">
                        <a:extLst>
                          <a:ext uri="{FF2B5EF4-FFF2-40B4-BE49-F238E27FC236}">
                            <a16:creationId xmlns:a16="http://schemas.microsoft.com/office/drawing/2014/main" id="{712E68E3-E594-A73B-796A-08EAB4EFE8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3092" y="5099051"/>
                        <a:ext cx="27686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2">
            <a:extLst>
              <a:ext uri="{FF2B5EF4-FFF2-40B4-BE49-F238E27FC236}">
                <a16:creationId xmlns:a16="http://schemas.microsoft.com/office/drawing/2014/main" id="{99BD1FEC-E107-ABCC-5701-77E1E097AF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452067"/>
              </p:ext>
            </p:extLst>
          </p:nvPr>
        </p:nvGraphicFramePr>
        <p:xfrm>
          <a:off x="6557829" y="4206875"/>
          <a:ext cx="11811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81100" imgH="787400" progId="Equation.DSMT4">
                  <p:embed/>
                </p:oleObj>
              </mc:Choice>
              <mc:Fallback>
                <p:oleObj name="Equation" r:id="rId11" imgW="1181100" imgH="787400" progId="Equation.DSMT4">
                  <p:embed/>
                  <p:pic>
                    <p:nvPicPr>
                      <p:cNvPr id="22556" name="Object 32">
                        <a:extLst>
                          <a:ext uri="{FF2B5EF4-FFF2-40B4-BE49-F238E27FC236}">
                            <a16:creationId xmlns:a16="http://schemas.microsoft.com/office/drawing/2014/main" id="{6B4CAFF7-BD05-4ADF-F42A-19DDE2B42E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7829" y="4206875"/>
                        <a:ext cx="11811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3">
            <a:extLst>
              <a:ext uri="{FF2B5EF4-FFF2-40B4-BE49-F238E27FC236}">
                <a16:creationId xmlns:a16="http://schemas.microsoft.com/office/drawing/2014/main" id="{A12908A4-418F-DFB7-0A5C-4EA7921FDD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081039"/>
              </p:ext>
            </p:extLst>
          </p:nvPr>
        </p:nvGraphicFramePr>
        <p:xfrm>
          <a:off x="6570529" y="2549525"/>
          <a:ext cx="914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14400" imgH="279400" progId="Equation.DSMT4">
                  <p:embed/>
                </p:oleObj>
              </mc:Choice>
              <mc:Fallback>
                <p:oleObj name="Equation" r:id="rId13" imgW="914400" imgH="279400" progId="Equation.DSMT4">
                  <p:embed/>
                  <p:pic>
                    <p:nvPicPr>
                      <p:cNvPr id="22557" name="Object 33">
                        <a:extLst>
                          <a:ext uri="{FF2B5EF4-FFF2-40B4-BE49-F238E27FC236}">
                            <a16:creationId xmlns:a16="http://schemas.microsoft.com/office/drawing/2014/main" id="{B7764B04-04AF-EA6D-5A21-EAB0873442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0529" y="2549525"/>
                        <a:ext cx="914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123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ADC01-7EB4-B2DA-39D6-439A705267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C7F63-E43E-A479-81AF-4C004DBAA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642" y="1474435"/>
            <a:ext cx="10884358" cy="3929428"/>
          </a:xfrm>
        </p:spPr>
        <p:txBody>
          <a:bodyPr/>
          <a:lstStyle/>
          <a:p>
            <a:r>
              <a:rPr lang="he-IL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להלן משכי נסיעה (בשעות) של חמשת הנהגים של חברת הפצה במסלול מסוים. הדגימות נלקחו באופן אקראי (ימים שונים בשבוע, משאיות שונות) כדי לנטרל ככל האפשר השפעות לא רצויות. השאלה: איזה נהג לשבץ למסלול ? </a:t>
            </a:r>
            <a:br>
              <a:rPr lang="he-IL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US" altLang="en-US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5503C-BA8D-152C-0E10-B77B6E6877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56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B7D8B-1F5A-9C52-E2CF-DDD4A0E9B0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(המשך)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66774-29C7-328D-EB94-D1215193A4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6" name="Group 89">
            <a:extLst>
              <a:ext uri="{FF2B5EF4-FFF2-40B4-BE49-F238E27FC236}">
                <a16:creationId xmlns:a16="http://schemas.microsoft.com/office/drawing/2014/main" id="{99E80534-A656-3BAA-89C5-144976932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87020"/>
              </p:ext>
            </p:extLst>
          </p:nvPr>
        </p:nvGraphicFramePr>
        <p:xfrm>
          <a:off x="3429918" y="1239885"/>
          <a:ext cx="6096000" cy="518160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4.98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4.51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3.51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6.10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6.21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4.82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6.50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6.17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4.67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5.56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3.97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3.71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5.26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4.49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3.48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4.58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5.77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3.55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2.57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6.21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580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5EED8-27F5-4C16-1BDB-24E362BFEB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(המשך)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F9FD-D701-9777-737E-1B8BE53463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6" name="Object 88">
            <a:extLst>
              <a:ext uri="{FF2B5EF4-FFF2-40B4-BE49-F238E27FC236}">
                <a16:creationId xmlns:a16="http://schemas.microsoft.com/office/drawing/2014/main" id="{55B04F45-0416-1640-2514-7D665147CD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650231"/>
              </p:ext>
            </p:extLst>
          </p:nvPr>
        </p:nvGraphicFramePr>
        <p:xfrm>
          <a:off x="3048006" y="1421731"/>
          <a:ext cx="2425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25700" imgH="342900" progId="Equation.DSMT4">
                  <p:embed/>
                </p:oleObj>
              </mc:Choice>
              <mc:Fallback>
                <p:oleObj name="Equation" r:id="rId3" imgW="2425700" imgH="342900" progId="Equation.DSMT4">
                  <p:embed/>
                  <p:pic>
                    <p:nvPicPr>
                      <p:cNvPr id="28693" name="Object 88">
                        <a:extLst>
                          <a:ext uri="{FF2B5EF4-FFF2-40B4-BE49-F238E27FC236}">
                            <a16:creationId xmlns:a16="http://schemas.microsoft.com/office/drawing/2014/main" id="{3DBEFCCB-E03E-AD5D-FBA6-1B9E8D576E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6" y="1421731"/>
                        <a:ext cx="24257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9">
            <a:extLst>
              <a:ext uri="{FF2B5EF4-FFF2-40B4-BE49-F238E27FC236}">
                <a16:creationId xmlns:a16="http://schemas.microsoft.com/office/drawing/2014/main" id="{1DBE304F-2889-32F7-CEF9-411C176A7F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3321335"/>
              </p:ext>
            </p:extLst>
          </p:nvPr>
        </p:nvGraphicFramePr>
        <p:xfrm>
          <a:off x="3019431" y="2017043"/>
          <a:ext cx="2095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95500" imgH="381000" progId="Equation.DSMT4">
                  <p:embed/>
                </p:oleObj>
              </mc:Choice>
              <mc:Fallback>
                <p:oleObj name="Equation" r:id="rId5" imgW="2095500" imgH="381000" progId="Equation.DSMT4">
                  <p:embed/>
                  <p:pic>
                    <p:nvPicPr>
                      <p:cNvPr id="28694" name="Object 89">
                        <a:extLst>
                          <a:ext uri="{FF2B5EF4-FFF2-40B4-BE49-F238E27FC236}">
                            <a16:creationId xmlns:a16="http://schemas.microsoft.com/office/drawing/2014/main" id="{3480F8FD-FC5A-B00F-9D65-11839E73DC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9431" y="2017043"/>
                        <a:ext cx="2095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0">
            <a:extLst>
              <a:ext uri="{FF2B5EF4-FFF2-40B4-BE49-F238E27FC236}">
                <a16:creationId xmlns:a16="http://schemas.microsoft.com/office/drawing/2014/main" id="{8661D360-74FA-3BBB-6693-8B2B07EACC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872000"/>
              </p:ext>
            </p:extLst>
          </p:nvPr>
        </p:nvGraphicFramePr>
        <p:xfrm>
          <a:off x="2977213" y="2663156"/>
          <a:ext cx="14859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85900" imgH="381000" progId="Equation.DSMT4">
                  <p:embed/>
                </p:oleObj>
              </mc:Choice>
              <mc:Fallback>
                <p:oleObj name="Equation" r:id="rId7" imgW="1485900" imgH="381000" progId="Equation.DSMT4">
                  <p:embed/>
                  <p:pic>
                    <p:nvPicPr>
                      <p:cNvPr id="28695" name="Object 90">
                        <a:extLst>
                          <a:ext uri="{FF2B5EF4-FFF2-40B4-BE49-F238E27FC236}">
                            <a16:creationId xmlns:a16="http://schemas.microsoft.com/office/drawing/2014/main" id="{BEE6B85B-3241-A73B-7AE5-1194FFB849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7213" y="2663156"/>
                        <a:ext cx="14859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1">
            <a:extLst>
              <a:ext uri="{FF2B5EF4-FFF2-40B4-BE49-F238E27FC236}">
                <a16:creationId xmlns:a16="http://schemas.microsoft.com/office/drawing/2014/main" id="{B0CFCD67-EE27-2165-AA47-F30939015B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979114"/>
              </p:ext>
            </p:extLst>
          </p:nvPr>
        </p:nvGraphicFramePr>
        <p:xfrm>
          <a:off x="5888688" y="2010693"/>
          <a:ext cx="2044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44700" imgH="381000" progId="Equation.DSMT4">
                  <p:embed/>
                </p:oleObj>
              </mc:Choice>
              <mc:Fallback>
                <p:oleObj name="Equation" r:id="rId9" imgW="2044700" imgH="381000" progId="Equation.DSMT4">
                  <p:embed/>
                  <p:pic>
                    <p:nvPicPr>
                      <p:cNvPr id="28696" name="Object 91">
                        <a:extLst>
                          <a:ext uri="{FF2B5EF4-FFF2-40B4-BE49-F238E27FC236}">
                            <a16:creationId xmlns:a16="http://schemas.microsoft.com/office/drawing/2014/main" id="{6E630C1D-6B6E-88EA-93FD-B5C96EB6CA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8688" y="2010693"/>
                        <a:ext cx="20447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2">
            <a:extLst>
              <a:ext uri="{FF2B5EF4-FFF2-40B4-BE49-F238E27FC236}">
                <a16:creationId xmlns:a16="http://schemas.microsoft.com/office/drawing/2014/main" id="{9B824620-8ED2-DDCA-A723-5FA5B04801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241936"/>
              </p:ext>
            </p:extLst>
          </p:nvPr>
        </p:nvGraphicFramePr>
        <p:xfrm>
          <a:off x="5879163" y="2656806"/>
          <a:ext cx="1447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447800" imgH="381000" progId="Equation.DSMT4">
                  <p:embed/>
                </p:oleObj>
              </mc:Choice>
              <mc:Fallback>
                <p:oleObj name="Equation" r:id="rId11" imgW="1447800" imgH="381000" progId="Equation.DSMT4">
                  <p:embed/>
                  <p:pic>
                    <p:nvPicPr>
                      <p:cNvPr id="28697" name="Object 92">
                        <a:extLst>
                          <a:ext uri="{FF2B5EF4-FFF2-40B4-BE49-F238E27FC236}">
                            <a16:creationId xmlns:a16="http://schemas.microsoft.com/office/drawing/2014/main" id="{FFC03FCC-10AE-7509-9BE9-13450FEB83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9163" y="2656806"/>
                        <a:ext cx="14478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93">
            <a:extLst>
              <a:ext uri="{FF2B5EF4-FFF2-40B4-BE49-F238E27FC236}">
                <a16:creationId xmlns:a16="http://schemas.microsoft.com/office/drawing/2014/main" id="{A30F316A-E24D-2DF8-12A1-296EC7CC4D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178752"/>
              </p:ext>
            </p:extLst>
          </p:nvPr>
        </p:nvGraphicFramePr>
        <p:xfrm>
          <a:off x="2977213" y="3356893"/>
          <a:ext cx="40132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013200" imgH="723900" progId="Equation.DSMT4">
                  <p:embed/>
                </p:oleObj>
              </mc:Choice>
              <mc:Fallback>
                <p:oleObj name="Equation" r:id="rId13" imgW="4013200" imgH="723900" progId="Equation.DSMT4">
                  <p:embed/>
                  <p:pic>
                    <p:nvPicPr>
                      <p:cNvPr id="28698" name="Object 93">
                        <a:extLst>
                          <a:ext uri="{FF2B5EF4-FFF2-40B4-BE49-F238E27FC236}">
                            <a16:creationId xmlns:a16="http://schemas.microsoft.com/office/drawing/2014/main" id="{1B54F88C-E842-1A0D-54C1-8B3B9BEE95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7213" y="3356893"/>
                        <a:ext cx="40132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94">
            <a:extLst>
              <a:ext uri="{FF2B5EF4-FFF2-40B4-BE49-F238E27FC236}">
                <a16:creationId xmlns:a16="http://schemas.microsoft.com/office/drawing/2014/main" id="{D658725D-ED06-76EF-5F9F-9F733E91B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7250" y="4168106"/>
            <a:ext cx="7772400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0"/>
              </a:spcBef>
              <a:buFontTx/>
              <a:buNone/>
            </a:pPr>
            <a: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אמידת הפרמטרים:</a:t>
            </a:r>
            <a:endParaRPr lang="en-US" altLang="en-US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Object 95">
            <a:extLst>
              <a:ext uri="{FF2B5EF4-FFF2-40B4-BE49-F238E27FC236}">
                <a16:creationId xmlns:a16="http://schemas.microsoft.com/office/drawing/2014/main" id="{D96F163B-3E46-9CD9-959C-F76C893E62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802567"/>
              </p:ext>
            </p:extLst>
          </p:nvPr>
        </p:nvGraphicFramePr>
        <p:xfrm>
          <a:off x="2908950" y="4745956"/>
          <a:ext cx="15494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548728" imgH="342751" progId="Equation.DSMT4">
                  <p:embed/>
                </p:oleObj>
              </mc:Choice>
              <mc:Fallback>
                <p:oleObj name="Equation" r:id="rId15" imgW="1548728" imgH="342751" progId="Equation.DSMT4">
                  <p:embed/>
                  <p:pic>
                    <p:nvPicPr>
                      <p:cNvPr id="28700" name="Object 95">
                        <a:extLst>
                          <a:ext uri="{FF2B5EF4-FFF2-40B4-BE49-F238E27FC236}">
                            <a16:creationId xmlns:a16="http://schemas.microsoft.com/office/drawing/2014/main" id="{3865F281-EDE8-199F-BD72-B01712BC41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8950" y="4745956"/>
                        <a:ext cx="15494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96">
            <a:extLst>
              <a:ext uri="{FF2B5EF4-FFF2-40B4-BE49-F238E27FC236}">
                <a16:creationId xmlns:a16="http://schemas.microsoft.com/office/drawing/2014/main" id="{B4D7F8D1-03BE-1D74-3597-CBA4DF5C1B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603434"/>
              </p:ext>
            </p:extLst>
          </p:nvPr>
        </p:nvGraphicFramePr>
        <p:xfrm>
          <a:off x="2958163" y="5353968"/>
          <a:ext cx="7188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188200" imgH="381000" progId="Equation.DSMT4">
                  <p:embed/>
                </p:oleObj>
              </mc:Choice>
              <mc:Fallback>
                <p:oleObj name="Equation" r:id="rId17" imgW="7188200" imgH="381000" progId="Equation.DSMT4">
                  <p:embed/>
                  <p:pic>
                    <p:nvPicPr>
                      <p:cNvPr id="28701" name="Object 96">
                        <a:extLst>
                          <a:ext uri="{FF2B5EF4-FFF2-40B4-BE49-F238E27FC236}">
                            <a16:creationId xmlns:a16="http://schemas.microsoft.com/office/drawing/2014/main" id="{C7616D27-57E1-2943-82C4-F17AA3FD01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8163" y="5353968"/>
                        <a:ext cx="71882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0862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B2DF6-3EC3-EA28-F21F-DBD0D20928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בדיקת הנחת המודל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278F11-6A43-BB33-D01B-31275F0C4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1346" y="1474435"/>
            <a:ext cx="9771654" cy="3929428"/>
          </a:xfrm>
        </p:spPr>
        <p:txBody>
          <a:bodyPr/>
          <a:lstStyle/>
          <a:p>
            <a:r>
              <a:rPr lang="he-IL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השגיאות לקוחות מפילוג נורמלי</a:t>
            </a:r>
            <a:br>
              <a:rPr lang="he-IL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השגיאות בלתי תלויות</a:t>
            </a:r>
            <a:br>
              <a:rPr lang="he-IL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השונות של השגיאות אחידה על פני הרמות של הפקטור</a:t>
            </a:r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0F876-0686-196F-0E11-FFE2FF606D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62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F3D60-8B39-8C3D-DCD9-CA47856C68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(המשך) – ניתוח שגיאות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12956-4B3E-92FD-C3C8-573C53932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6" name="Group 92">
            <a:extLst>
              <a:ext uri="{FF2B5EF4-FFF2-40B4-BE49-F238E27FC236}">
                <a16:creationId xmlns:a16="http://schemas.microsoft.com/office/drawing/2014/main" id="{21E3D7B6-8EB7-0034-A856-8B399BA02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531252"/>
              </p:ext>
            </p:extLst>
          </p:nvPr>
        </p:nvGraphicFramePr>
        <p:xfrm>
          <a:off x="4571092" y="1239885"/>
          <a:ext cx="6096000" cy="518160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-0.02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-0.04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0.52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0.88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0.83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0.71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0.71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0.56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0.51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0.26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-0.11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-1.52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-1.97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-0.88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-0.46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-1.32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-0.42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-1.51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-0.40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-0.34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-1.45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-1.93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-0.55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-1.19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-1.11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0.88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-0.21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79B0637-D26B-9ED1-1942-8A5EA752F7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250143"/>
              </p:ext>
            </p:extLst>
          </p:nvPr>
        </p:nvGraphicFramePr>
        <p:xfrm>
          <a:off x="472960" y="1239885"/>
          <a:ext cx="13954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184" imgH="419415" progId="Equation.DSMT4">
                  <p:embed/>
                </p:oleObj>
              </mc:Choice>
              <mc:Fallback>
                <p:oleObj name="Equation" r:id="rId3" imgW="1396184" imgH="41941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2960" y="1239885"/>
                        <a:ext cx="1395413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3692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F5BF8-AA1B-AF82-356F-A03A216065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(המשך) – ניתוח שגיאות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7E1F7-37D3-9AF5-4FEF-729286D9A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472" y="1474435"/>
            <a:ext cx="10994527" cy="3929428"/>
          </a:xfrm>
        </p:spPr>
        <p:txBody>
          <a:bodyPr/>
          <a:lstStyle/>
          <a:p>
            <a:r>
              <a:rPr lang="he-IL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האם השונות של השגיאות אחידה על פני הרמות השונות של הפקטור ?</a:t>
            </a:r>
            <a:endParaRPr lang="en-US" altLang="en-US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FBAF4-E51E-568E-DF27-290887A80E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90">
            <a:extLst>
              <a:ext uri="{FF2B5EF4-FFF2-40B4-BE49-F238E27FC236}">
                <a16:creationId xmlns:a16="http://schemas.microsoft.com/office/drawing/2014/main" id="{3CD6EC40-AABD-A0A3-AD77-EF7ABAA91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723" y="2336852"/>
            <a:ext cx="7381301" cy="4084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455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6E704-E42A-51EF-8F20-0FDF09F2C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7FEB5-2753-B068-8988-60CAA16ACE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מוטיבציה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ADD7B-FAF7-0212-6D7C-E050F157BA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C6802BD-6978-0E38-EDF0-170BB29B2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6606" y="869015"/>
            <a:ext cx="7367813" cy="3929428"/>
          </a:xfrm>
        </p:spPr>
        <p:txBody>
          <a:bodyPr/>
          <a:lstStyle/>
          <a:p>
            <a:r>
              <a:rPr lang="he-IL" dirty="0"/>
              <a:t>3 קבוצות של סטודנטים שנגשו לבחינה</a:t>
            </a:r>
          </a:p>
          <a:p>
            <a:pPr marL="342900" indent="-342900">
              <a:buAutoNum type="arabicPeriod"/>
            </a:pPr>
            <a:r>
              <a:rPr lang="he-IL" dirty="0"/>
              <a:t>קבוצה כחולה למדו שבוע לבחינה בכל יום שעה.</a:t>
            </a:r>
          </a:p>
          <a:p>
            <a:pPr marL="342900" indent="-342900">
              <a:buAutoNum type="arabicPeriod"/>
            </a:pPr>
            <a:r>
              <a:rPr lang="he-IL" dirty="0"/>
              <a:t>קבוצה סגולה למדו יומיים לפני הבחינה בכל יום 3 שעות</a:t>
            </a:r>
          </a:p>
          <a:p>
            <a:pPr marL="342900" indent="-342900">
              <a:buAutoNum type="arabicPeriod"/>
            </a:pPr>
            <a:r>
              <a:rPr lang="he-IL" dirty="0"/>
              <a:t>קבוצה צהובה לא למדה לבחינה </a:t>
            </a:r>
          </a:p>
          <a:p>
            <a:r>
              <a:rPr lang="he-IL" sz="2400" b="1" dirty="0"/>
              <a:t>האם יש שוני בין הקבוצות?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D62921-47B6-67D8-AF63-4CAE1D74A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59" y="1073949"/>
            <a:ext cx="6053242" cy="2877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E1DF0D-B421-FF95-27D2-B0064F53A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024271"/>
            <a:ext cx="6167805" cy="2978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FB1F71-115F-3F14-2405-D80F39B36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681" y="4569964"/>
            <a:ext cx="3823318" cy="2071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095F8C-60E2-9AB9-1941-169E21AF3D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6457"/>
          <a:stretch/>
        </p:blipFill>
        <p:spPr>
          <a:xfrm>
            <a:off x="8641428" y="3170109"/>
            <a:ext cx="2283365" cy="616889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1B5162-0FD3-083D-418A-C262C51E5E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399" r="8304"/>
          <a:stretch/>
        </p:blipFill>
        <p:spPr>
          <a:xfrm>
            <a:off x="8641428" y="3786998"/>
            <a:ext cx="2093739" cy="39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61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EB7B2-F8FD-9BCA-84A2-BF9A080ED3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(המשך)</a:t>
            </a:r>
            <a:r>
              <a:rPr lang="en-US" dirty="0"/>
              <a:t> </a:t>
            </a:r>
            <a:r>
              <a:rPr lang="he-IL" dirty="0"/>
              <a:t>– ניתוח שגיאות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4BC4C-E697-ECF4-C5AD-C2AA232EB8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האם השגיאות לקוחות מפילוג נורמלי ?</a:t>
            </a:r>
            <a:endParaRPr lang="en-US" altLang="en-US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7A7AE-B9AF-0540-0D17-C15BBE5F08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21">
            <a:extLst>
              <a:ext uri="{FF2B5EF4-FFF2-40B4-BE49-F238E27FC236}">
                <a16:creationId xmlns:a16="http://schemas.microsoft.com/office/drawing/2014/main" id="{CE99E0A2-98DD-638B-67A1-7DEBE9B0D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931" y="2347567"/>
            <a:ext cx="7367813" cy="43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8F54AA-C56D-D55B-16C8-21CF6BE38E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574"/>
          <a:stretch/>
        </p:blipFill>
        <p:spPr>
          <a:xfrm>
            <a:off x="0" y="112440"/>
            <a:ext cx="4410691" cy="223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746F-FC46-D7F0-DB22-B972473A66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האחוזון התאורטי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D596F-B7DC-8962-5610-C6E92EAE8E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911503BC-6D7F-1964-5817-CF754D907F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293215"/>
              </p:ext>
            </p:extLst>
          </p:nvPr>
        </p:nvGraphicFramePr>
        <p:xfrm>
          <a:off x="2200677" y="1001540"/>
          <a:ext cx="7200900" cy="437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תרשים" r:id="rId3" imgW="4905296" imgH="3609916" progId="Excel.Chart.8">
                  <p:embed/>
                </p:oleObj>
              </mc:Choice>
              <mc:Fallback>
                <p:oleObj name="תרשים" r:id="rId3" imgW="4905296" imgH="3609916" progId="Excel.Chart.8">
                  <p:embed/>
                  <p:pic>
                    <p:nvPicPr>
                      <p:cNvPr id="38916" name="Object 2">
                        <a:extLst>
                          <a:ext uri="{FF2B5EF4-FFF2-40B4-BE49-F238E27FC236}">
                            <a16:creationId xmlns:a16="http://schemas.microsoft.com/office/drawing/2014/main" id="{D4030A5C-6A63-643A-DAAE-C0C2281904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0677" y="1001540"/>
                        <a:ext cx="7200900" cy="437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BC65C69-B8F1-0BFC-2BE3-4539D644D75F}"/>
              </a:ext>
            </a:extLst>
          </p:cNvPr>
          <p:cNvSpPr txBox="1"/>
          <p:nvPr/>
        </p:nvSpPr>
        <p:spPr>
          <a:xfrm>
            <a:off x="1729648" y="5376690"/>
            <a:ext cx="610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eaLnBrk="1" hangingPunct="1">
              <a:spcBef>
                <a:spcPct val="0"/>
              </a:spcBef>
              <a:buFontTx/>
              <a:buNone/>
            </a:pP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הערך הצפוי של הדגימה ה-</a:t>
            </a:r>
            <a:r>
              <a:rPr lang="en-US" altLang="en-US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ית מתוך </a:t>
            </a:r>
            <a:r>
              <a:rPr lang="en-US" altLang="en-US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הדגימות שווה</a:t>
            </a:r>
            <a:endParaRPr lang="en-US" alt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90F3A-5BA7-D19B-B68D-34A5804093F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09925" y="5841205"/>
            <a:ext cx="2242024" cy="96815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he-IL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4667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B5029-37C0-D7E1-3C80-6A465C5B6A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(המשך)</a:t>
            </a:r>
            <a:r>
              <a:rPr lang="en-US" dirty="0"/>
              <a:t> </a:t>
            </a:r>
            <a:r>
              <a:rPr lang="he-IL" dirty="0"/>
              <a:t>– ניתוח שגיאות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4CFA3-FFE5-711F-17BF-09399F0965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21">
            <a:extLst>
              <a:ext uri="{FF2B5EF4-FFF2-40B4-BE49-F238E27FC236}">
                <a16:creationId xmlns:a16="http://schemas.microsoft.com/office/drawing/2014/main" id="{C42FAEB4-1EE1-E2FD-91FB-C333C4957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1576435"/>
            <a:ext cx="8477250" cy="484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5D903C-D725-5EFB-7FE1-28847C01D7EF}"/>
              </a:ext>
            </a:extLst>
          </p:cNvPr>
          <p:cNvSpPr txBox="1"/>
          <p:nvPr/>
        </p:nvSpPr>
        <p:spPr>
          <a:xfrm>
            <a:off x="2291508" y="1090670"/>
            <a:ext cx="9232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3200" dirty="0"/>
              <a:t>האם השגיאות בלתי תלויות?</a:t>
            </a: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2001087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A8559-20EA-E374-1F73-3C2D7373D3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קונטרסטים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2BA27F-BC86-4D51-8FD0-EA8C8EF106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025166E-3C8E-990D-A64F-2B507E756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9297" y="1457501"/>
            <a:ext cx="841533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0"/>
              </a:spcBef>
              <a:buFontTx/>
              <a:buChar char="-"/>
            </a:pP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לאחר שדחינו את       אנחנו יכולים להעלות השערות יותר ספציפיות ולבחון אותן.</a:t>
            </a: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לדוגמה, אנו מאמינים ש-            . נוכל לנסח אמונה זו בהשערת אפס ולבחון אותה מול ההשערה האלטרנטיבית כי</a:t>
            </a: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באופן דומה, אפשר לבחון את ההשערה כי</a:t>
            </a: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מול   </a:t>
            </a:r>
            <a:endParaRPr lang="en-US" alt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25366C6-C449-478F-C131-92E251309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522" y="2846564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CD0323E-6E92-C94E-C0F4-3BDC0616B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522" y="3637139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2873B80-0395-71A7-FD91-A8354151C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522" y="4056239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graphicFrame>
        <p:nvGraphicFramePr>
          <p:cNvPr id="11" name="Object 7">
            <a:extLst>
              <a:ext uri="{FF2B5EF4-FFF2-40B4-BE49-F238E27FC236}">
                <a16:creationId xmlns:a16="http://schemas.microsoft.com/office/drawing/2014/main" id="{8EF03BFA-EA8E-D960-06B1-A1AE9F9811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9487283"/>
              </p:ext>
            </p:extLst>
          </p:nvPr>
        </p:nvGraphicFramePr>
        <p:xfrm>
          <a:off x="8144085" y="1249539"/>
          <a:ext cx="45402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80835" imgH="380835" progId="Equation.DSMT4">
                  <p:embed/>
                </p:oleObj>
              </mc:Choice>
              <mc:Fallback>
                <p:oleObj name="Equation" r:id="rId3" imgW="380835" imgH="380835" progId="Equation.DSMT4">
                  <p:embed/>
                  <p:pic>
                    <p:nvPicPr>
                      <p:cNvPr id="43016" name="Object 7">
                        <a:extLst>
                          <a:ext uri="{FF2B5EF4-FFF2-40B4-BE49-F238E27FC236}">
                            <a16:creationId xmlns:a16="http://schemas.microsoft.com/office/drawing/2014/main" id="{66B7929D-8FB9-3B4E-82F4-632EAB08C5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4085" y="1249539"/>
                        <a:ext cx="454025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9">
            <a:extLst>
              <a:ext uri="{FF2B5EF4-FFF2-40B4-BE49-F238E27FC236}">
                <a16:creationId xmlns:a16="http://schemas.microsoft.com/office/drawing/2014/main" id="{2EF2ED15-D51C-5D0F-58FE-D6B9FCFADF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443027"/>
              </p:ext>
            </p:extLst>
          </p:nvPr>
        </p:nvGraphicFramePr>
        <p:xfrm>
          <a:off x="6364497" y="2673526"/>
          <a:ext cx="104298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27100" imgH="381000" progId="Equation.DSMT4">
                  <p:embed/>
                </p:oleObj>
              </mc:Choice>
              <mc:Fallback>
                <p:oleObj name="Equation" r:id="rId5" imgW="927100" imgH="381000" progId="Equation.DSMT4">
                  <p:embed/>
                  <p:pic>
                    <p:nvPicPr>
                      <p:cNvPr id="43017" name="Object 9">
                        <a:extLst>
                          <a:ext uri="{FF2B5EF4-FFF2-40B4-BE49-F238E27FC236}">
                            <a16:creationId xmlns:a16="http://schemas.microsoft.com/office/drawing/2014/main" id="{13A4795C-A6B4-11A2-0A50-B9ECF83E4B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4497" y="2673526"/>
                        <a:ext cx="104298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1">
            <a:extLst>
              <a:ext uri="{FF2B5EF4-FFF2-40B4-BE49-F238E27FC236}">
                <a16:creationId xmlns:a16="http://schemas.microsoft.com/office/drawing/2014/main" id="{C33E08F9-3149-827D-F16A-3A4A6F32E6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300401"/>
              </p:ext>
            </p:extLst>
          </p:nvPr>
        </p:nvGraphicFramePr>
        <p:xfrm>
          <a:off x="4748422" y="4776964"/>
          <a:ext cx="2452688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57400" imgH="381000" progId="Equation.DSMT4">
                  <p:embed/>
                </p:oleObj>
              </mc:Choice>
              <mc:Fallback>
                <p:oleObj name="Equation" r:id="rId7" imgW="2057400" imgH="381000" progId="Equation.DSMT4">
                  <p:embed/>
                  <p:pic>
                    <p:nvPicPr>
                      <p:cNvPr id="43018" name="Object 11">
                        <a:extLst>
                          <a:ext uri="{FF2B5EF4-FFF2-40B4-BE49-F238E27FC236}">
                            <a16:creationId xmlns:a16="http://schemas.microsoft.com/office/drawing/2014/main" id="{78C0DE4C-7D6E-578C-8131-A7177D9790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8422" y="4776964"/>
                        <a:ext cx="2452688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2766C7D-901F-D1A7-ADAE-41F0C3FA73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594262"/>
              </p:ext>
            </p:extLst>
          </p:nvPr>
        </p:nvGraphicFramePr>
        <p:xfrm>
          <a:off x="6415297" y="3626026"/>
          <a:ext cx="10572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39392" imgH="380835" progId="Equation.DSMT4">
                  <p:embed/>
                </p:oleObj>
              </mc:Choice>
              <mc:Fallback>
                <p:oleObj name="Equation" r:id="rId9" imgW="939392" imgH="380835" progId="Equation.DSMT4">
                  <p:embed/>
                  <p:pic>
                    <p:nvPicPr>
                      <p:cNvPr id="43019" name="Object 13">
                        <a:extLst>
                          <a:ext uri="{FF2B5EF4-FFF2-40B4-BE49-F238E27FC236}">
                            <a16:creationId xmlns:a16="http://schemas.microsoft.com/office/drawing/2014/main" id="{32864066-8B23-0E27-0DD8-62BF7D2E6D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5297" y="3626026"/>
                        <a:ext cx="105727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178EFC9E-DBDB-7871-96EA-DAEBB6964B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970957"/>
              </p:ext>
            </p:extLst>
          </p:nvPr>
        </p:nvGraphicFramePr>
        <p:xfrm>
          <a:off x="4753185" y="5719939"/>
          <a:ext cx="246697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70100" imgH="381000" progId="Equation.DSMT4">
                  <p:embed/>
                </p:oleObj>
              </mc:Choice>
              <mc:Fallback>
                <p:oleObj name="Equation" r:id="rId11" imgW="2070100" imgH="381000" progId="Equation.DSMT4">
                  <p:embed/>
                  <p:pic>
                    <p:nvPicPr>
                      <p:cNvPr id="43020" name="Object 14">
                        <a:extLst>
                          <a:ext uri="{FF2B5EF4-FFF2-40B4-BE49-F238E27FC236}">
                            <a16:creationId xmlns:a16="http://schemas.microsoft.com/office/drawing/2014/main" id="{588C62EA-2013-ACA7-718C-E6F213B176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3185" y="5719939"/>
                        <a:ext cx="2466975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5442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7B03-C9E0-E84A-D03A-E4CC60C577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קונטרסטים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B16F1-1199-D897-61D4-852FC3969C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939E05CC-1F99-4E3D-19AB-BFB08A0AA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327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D56A0BB5-CCB1-1F21-C4C5-BE382EC47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327" y="3638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2ACA3C16-F514-00F3-E690-C18FD33C3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327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A4FEA3B5-89FB-877D-02BC-3B1DF63C4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327" y="3638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B032FE79-5477-9AC0-81F8-276926843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327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902D31F3-DA96-8B47-3F69-76FE9609D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327" y="36480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67CBD800-5BAC-AD83-1D76-6B25F13BD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327" y="455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B26C55A7-D33B-277F-A85B-D769B9722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327" y="2495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39A0F3B1-F2AB-8885-F121-3F8A3D906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327" y="4362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98AAE360-D3E2-A7D7-F876-773E5119F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327" y="3238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13376E03-B109-F835-FEB6-65ABB6291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327" y="3619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57C1C046-2CA2-FFB3-3CD5-CF7F10292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327" y="3238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363BC354-E769-BF29-4ED8-AF8E5346F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327" y="3619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596C7CBB-1316-66E1-C9A5-AA3795961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327" y="3238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7DE63ADB-8B4D-D748-9E90-F4373F696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327" y="3619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21" name="Rectangle 29">
            <a:extLst>
              <a:ext uri="{FF2B5EF4-FFF2-40B4-BE49-F238E27FC236}">
                <a16:creationId xmlns:a16="http://schemas.microsoft.com/office/drawing/2014/main" id="{00FF030E-2C12-C86E-3BE1-D50E49B5D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865" y="1389063"/>
            <a:ext cx="8415337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0"/>
              </a:spcBef>
              <a:buFontTx/>
              <a:buNone/>
            </a:pPr>
            <a: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ההשערה                שקולה לאמירה  </a:t>
            </a:r>
            <a:b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הגדרה:                      קונטרסט אם</a:t>
            </a:r>
            <a:b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US" altLang="en-US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Object 32">
            <a:extLst>
              <a:ext uri="{FF2B5EF4-FFF2-40B4-BE49-F238E27FC236}">
                <a16:creationId xmlns:a16="http://schemas.microsoft.com/office/drawing/2014/main" id="{034B1027-1D3D-F9DD-C56E-5BE5AE79B9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046373"/>
              </p:ext>
            </p:extLst>
          </p:nvPr>
        </p:nvGraphicFramePr>
        <p:xfrm>
          <a:off x="7897640" y="1339850"/>
          <a:ext cx="104298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27100" imgH="381000" progId="Equation.DSMT4">
                  <p:embed/>
                </p:oleObj>
              </mc:Choice>
              <mc:Fallback>
                <p:oleObj name="Equation" r:id="rId3" imgW="927100" imgH="381000" progId="Equation.DSMT4">
                  <p:embed/>
                  <p:pic>
                    <p:nvPicPr>
                      <p:cNvPr id="45080" name="Object 32">
                        <a:extLst>
                          <a:ext uri="{FF2B5EF4-FFF2-40B4-BE49-F238E27FC236}">
                            <a16:creationId xmlns:a16="http://schemas.microsoft.com/office/drawing/2014/main" id="{609019F1-4D0B-08A3-5DBA-FB6FB28F27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7640" y="1339850"/>
                        <a:ext cx="1042987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33">
            <a:extLst>
              <a:ext uri="{FF2B5EF4-FFF2-40B4-BE49-F238E27FC236}">
                <a16:creationId xmlns:a16="http://schemas.microsoft.com/office/drawing/2014/main" id="{1ED3E2C2-3380-AEE1-6240-3153B4A238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017981"/>
              </p:ext>
            </p:extLst>
          </p:nvPr>
        </p:nvGraphicFramePr>
        <p:xfrm>
          <a:off x="3319290" y="1376363"/>
          <a:ext cx="19716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52600" imgH="381000" progId="Equation.DSMT4">
                  <p:embed/>
                </p:oleObj>
              </mc:Choice>
              <mc:Fallback>
                <p:oleObj name="Equation" r:id="rId5" imgW="1752600" imgH="381000" progId="Equation.DSMT4">
                  <p:embed/>
                  <p:pic>
                    <p:nvPicPr>
                      <p:cNvPr id="45081" name="Object 33">
                        <a:extLst>
                          <a:ext uri="{FF2B5EF4-FFF2-40B4-BE49-F238E27FC236}">
                            <a16:creationId xmlns:a16="http://schemas.microsoft.com/office/drawing/2014/main" id="{C394B42A-B9A2-9DED-1782-DEEC96A524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9290" y="1376363"/>
                        <a:ext cx="197167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34">
            <a:extLst>
              <a:ext uri="{FF2B5EF4-FFF2-40B4-BE49-F238E27FC236}">
                <a16:creationId xmlns:a16="http://schemas.microsoft.com/office/drawing/2014/main" id="{0AF97ACF-0D96-BA32-6138-829DD6A149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368929"/>
              </p:ext>
            </p:extLst>
          </p:nvPr>
        </p:nvGraphicFramePr>
        <p:xfrm>
          <a:off x="7662690" y="2095500"/>
          <a:ext cx="1528762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58900" imgH="787400" progId="Equation.DSMT4">
                  <p:embed/>
                </p:oleObj>
              </mc:Choice>
              <mc:Fallback>
                <p:oleObj name="Equation" r:id="rId7" imgW="1358900" imgH="787400" progId="Equation.DSMT4">
                  <p:embed/>
                  <p:pic>
                    <p:nvPicPr>
                      <p:cNvPr id="45082" name="Object 34">
                        <a:extLst>
                          <a:ext uri="{FF2B5EF4-FFF2-40B4-BE49-F238E27FC236}">
                            <a16:creationId xmlns:a16="http://schemas.microsoft.com/office/drawing/2014/main" id="{75DA7E05-ECFF-682C-EA38-CDE5EB6F06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2690" y="2095500"/>
                        <a:ext cx="1528762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35">
            <a:extLst>
              <a:ext uri="{FF2B5EF4-FFF2-40B4-BE49-F238E27FC236}">
                <a16:creationId xmlns:a16="http://schemas.microsoft.com/office/drawing/2014/main" id="{294D22E7-F55A-91F6-EDF6-468CACB7D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83810"/>
              </p:ext>
            </p:extLst>
          </p:nvPr>
        </p:nvGraphicFramePr>
        <p:xfrm>
          <a:off x="4124152" y="2108200"/>
          <a:ext cx="1200150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66800" imgH="787400" progId="Equation.DSMT4">
                  <p:embed/>
                </p:oleObj>
              </mc:Choice>
              <mc:Fallback>
                <p:oleObj name="Equation" r:id="rId9" imgW="1066800" imgH="787400" progId="Equation.DSMT4">
                  <p:embed/>
                  <p:pic>
                    <p:nvPicPr>
                      <p:cNvPr id="45083" name="Object 35">
                        <a:extLst>
                          <a:ext uri="{FF2B5EF4-FFF2-40B4-BE49-F238E27FC236}">
                            <a16:creationId xmlns:a16="http://schemas.microsoft.com/office/drawing/2014/main" id="{A584ACB2-A61E-305C-BBE6-DEE783148A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4152" y="2108200"/>
                        <a:ext cx="1200150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38">
            <a:extLst>
              <a:ext uri="{FF2B5EF4-FFF2-40B4-BE49-F238E27FC236}">
                <a16:creationId xmlns:a16="http://schemas.microsoft.com/office/drawing/2014/main" id="{8DCFD311-4EF3-B8F9-5160-6CCBBC36A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4552" y="3995738"/>
            <a:ext cx="2214563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0"/>
              </a:spcBef>
              <a:buFontTx/>
              <a:buNone/>
            </a:pPr>
            <a: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דוגמה:</a:t>
            </a:r>
            <a:r>
              <a:rPr lang="he-IL" alt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u="sng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5AB613-5460-0E33-0177-057A54DBC350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39562" y="4196890"/>
            <a:ext cx="2752485" cy="430887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he-IL">
                <a:noFill/>
              </a:rPr>
              <a:t> </a:t>
            </a:r>
          </a:p>
        </p:txBody>
      </p:sp>
      <p:sp>
        <p:nvSpPr>
          <p:cNvPr id="28" name="Rectangle 38">
            <a:extLst>
              <a:ext uri="{FF2B5EF4-FFF2-40B4-BE49-F238E27FC236}">
                <a16:creationId xmlns:a16="http://schemas.microsoft.com/office/drawing/2014/main" id="{CE1087C1-F6E7-C12B-FCD8-94865531C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1390" y="3049588"/>
            <a:ext cx="221773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0"/>
              </a:spcBef>
              <a:buFontTx/>
              <a:buNone/>
            </a:pPr>
            <a:r>
              <a:rPr lang="he-IL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השערת אפס:</a:t>
            </a:r>
            <a:r>
              <a:rPr lang="he-IL" altLang="en-US" u="sng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u="sng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" name="Object 2">
            <a:extLst>
              <a:ext uri="{FF2B5EF4-FFF2-40B4-BE49-F238E27FC236}">
                <a16:creationId xmlns:a16="http://schemas.microsoft.com/office/drawing/2014/main" id="{1B4130AF-E15B-A8B7-1607-2B419D4956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310824"/>
              </p:ext>
            </p:extLst>
          </p:nvPr>
        </p:nvGraphicFramePr>
        <p:xfrm>
          <a:off x="6922915" y="3059113"/>
          <a:ext cx="147955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479550" imgH="965200" progId="Equation.DSMT4">
                  <p:embed/>
                </p:oleObj>
              </mc:Choice>
              <mc:Fallback>
                <p:oleObj name="Equation" r:id="rId12" imgW="1479550" imgH="965200" progId="Equation.DSMT4">
                  <p:embed/>
                  <p:pic>
                    <p:nvPicPr>
                      <p:cNvPr id="45087" name="Object 2">
                        <a:extLst>
                          <a:ext uri="{FF2B5EF4-FFF2-40B4-BE49-F238E27FC236}">
                            <a16:creationId xmlns:a16="http://schemas.microsoft.com/office/drawing/2014/main" id="{C688716C-9453-39CA-34E7-76FD6A9E30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2915" y="3059113"/>
                        <a:ext cx="147955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CCE7845-152A-032D-6E38-AFA3DD9BC8C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66750" y="4220826"/>
            <a:ext cx="1919115" cy="430887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he-IL">
                <a:noFill/>
              </a:rPr>
              <a:t>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2E78FF-5944-B465-3A89-9B81E8D164B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838428" y="4981618"/>
            <a:ext cx="3433311" cy="968150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he-IL">
                <a:noFill/>
              </a:rPr>
              <a:t> </a:t>
            </a:r>
          </a:p>
        </p:txBody>
      </p:sp>
      <p:sp>
        <p:nvSpPr>
          <p:cNvPr id="32" name="Rectangle 38">
            <a:extLst>
              <a:ext uri="{FF2B5EF4-FFF2-40B4-BE49-F238E27FC236}">
                <a16:creationId xmlns:a16="http://schemas.microsoft.com/office/drawing/2014/main" id="{BF287925-D5EA-34A9-3CD4-3A7F07EF5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4552" y="5003800"/>
            <a:ext cx="2214563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0"/>
              </a:spcBef>
              <a:buFontTx/>
              <a:buNone/>
            </a:pPr>
            <a: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דוגמה:</a:t>
            </a:r>
            <a:r>
              <a:rPr lang="he-IL" alt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u="sng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3C1411-4F25-06AD-1830-F0A633B9246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3076" y="5076825"/>
            <a:ext cx="2797497" cy="779829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he-IL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79996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C4A1-1469-770D-3E8F-1C1E23EBF2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קונטרסטים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483AA-3F4F-698E-AAC2-B0CACF6D45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6" name="Object 37">
            <a:extLst>
              <a:ext uri="{FF2B5EF4-FFF2-40B4-BE49-F238E27FC236}">
                <a16:creationId xmlns:a16="http://schemas.microsoft.com/office/drawing/2014/main" id="{98B406F1-7D4F-CB99-5701-A0F58B15DC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35075" y="4467225"/>
          <a:ext cx="6815138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057900" imgH="812800" progId="Equation.DSMT4">
                  <p:embed/>
                </p:oleObj>
              </mc:Choice>
              <mc:Fallback>
                <p:oleObj name="Equation" r:id="rId3" imgW="6057900" imgH="812800" progId="Equation.DSMT4">
                  <p:embed/>
                  <p:pic>
                    <p:nvPicPr>
                      <p:cNvPr id="47127" name="Object 37">
                        <a:extLst>
                          <a:ext uri="{FF2B5EF4-FFF2-40B4-BE49-F238E27FC236}">
                            <a16:creationId xmlns:a16="http://schemas.microsoft.com/office/drawing/2014/main" id="{D1D888A7-4FC8-CBAD-4CFD-AE7FC8CE1D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5075" y="4467225"/>
                        <a:ext cx="6815138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3E66CBB-49E0-A04D-183D-ACFE427F160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16495" y="1199004"/>
            <a:ext cx="5041315" cy="1176219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he-IL">
                <a:noFill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00D66-59E3-01F2-54CF-065F2C131BA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16495" y="2580456"/>
            <a:ext cx="5453864" cy="1176219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he-IL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96891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CFC60-66F5-CD1E-7F45-4E991B1D2E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18CB91-2476-7E1B-DF6F-DA385322BD37}"/>
              </a:ext>
            </a:extLst>
          </p:cNvPr>
          <p:cNvSpPr txBox="1">
            <a:spLocks/>
          </p:cNvSpPr>
          <p:nvPr/>
        </p:nvSpPr>
        <p:spPr>
          <a:xfrm>
            <a:off x="4087586" y="163340"/>
            <a:ext cx="736781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1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kern="1200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בחינת השערת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A84200-6A40-00E8-D1A9-9E89F4E48773}"/>
                  </a:ext>
                </a:extLst>
              </p:cNvPr>
              <p:cNvSpPr txBox="1"/>
              <p:nvPr/>
            </p:nvSpPr>
            <p:spPr>
              <a:xfrm>
                <a:off x="7945314" y="408591"/>
                <a:ext cx="4339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he-I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A84200-6A40-00E8-D1A9-9E89F4E48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314" y="408591"/>
                <a:ext cx="433965" cy="369332"/>
              </a:xfrm>
              <a:prstGeom prst="rect">
                <a:avLst/>
              </a:prstGeom>
              <a:blipFill>
                <a:blip r:embed="rId3"/>
                <a:stretch>
                  <a:fillRect l="-13889" r="-1389" b="-163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id="{B7521E39-9586-8EA2-6B2F-DCE329E81CE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1963" y="514350"/>
            <a:ext cx="9254914" cy="1601788"/>
          </a:xfrm>
        </p:spPr>
        <p:txBody>
          <a:bodyPr/>
          <a:lstStyle/>
          <a:p>
            <a:pPr rtl="1" eaLnBrk="1" hangingPunct="1"/>
            <a:br>
              <a:rPr lang="he-IL" altLang="en-US" sz="3200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e-IL" altLang="en-US" sz="3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יהיה הסטטיסטי שישמש אותנו על מנת לבחון את</a:t>
            </a:r>
            <a:r>
              <a:rPr lang="he-IL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he-IL" altLang="en-US" sz="3200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3200" u="sng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05E8FBCC-59DC-60F9-4DDF-21B1278B6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406B224E-863D-4A55-D7CC-194694696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38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8EAE93-1348-9A24-C1B4-5EF59E22D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00C9428B-B576-AB12-E8FC-F17954219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38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A1CCED0D-8828-9369-4FA4-B21DFAF14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384DBA5F-4C94-1943-C0E9-CAD45D052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480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4C10B7FB-C248-5699-F9DE-1D3298B8E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5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E70F06F8-F8D2-08C6-C512-FC237EB91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95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6D9F9A35-4F43-7725-462A-66154BE7C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62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D0EED817-8B79-F3BE-CC9F-5E6030ADD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1E19A1C4-F0C4-4FB0-64B9-2E1A1352B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19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532D62F8-FADF-F315-DEA0-FB83E9239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graphicFrame>
        <p:nvGraphicFramePr>
          <p:cNvPr id="24" name="Object 19">
            <a:extLst>
              <a:ext uri="{FF2B5EF4-FFF2-40B4-BE49-F238E27FC236}">
                <a16:creationId xmlns:a16="http://schemas.microsoft.com/office/drawing/2014/main" id="{BC25FA21-B2E4-00DC-C5A8-B32C69EB53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064825"/>
              </p:ext>
            </p:extLst>
          </p:nvPr>
        </p:nvGraphicFramePr>
        <p:xfrm>
          <a:off x="4035879" y="1796496"/>
          <a:ext cx="434340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343400" imgH="1663700" progId="Equation.DSMT4">
                  <p:embed/>
                </p:oleObj>
              </mc:Choice>
              <mc:Fallback>
                <p:oleObj name="Equation" r:id="rId4" imgW="4343400" imgH="1663700" progId="Equation.DSMT4">
                  <p:embed/>
                  <p:pic>
                    <p:nvPicPr>
                      <p:cNvPr id="49172" name="Object 19">
                        <a:extLst>
                          <a:ext uri="{FF2B5EF4-FFF2-40B4-BE49-F238E27FC236}">
                            <a16:creationId xmlns:a16="http://schemas.microsoft.com/office/drawing/2014/main" id="{0ADC7472-5EC2-4E65-9ACD-9A01E650EB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879" y="1796496"/>
                        <a:ext cx="4343400" cy="166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0">
            <a:extLst>
              <a:ext uri="{FF2B5EF4-FFF2-40B4-BE49-F238E27FC236}">
                <a16:creationId xmlns:a16="http://schemas.microsoft.com/office/drawing/2014/main" id="{A07C98A0-E707-7828-310D-49835B143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19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graphicFrame>
        <p:nvGraphicFramePr>
          <p:cNvPr id="26" name="Object 27">
            <a:extLst>
              <a:ext uri="{FF2B5EF4-FFF2-40B4-BE49-F238E27FC236}">
                <a16:creationId xmlns:a16="http://schemas.microsoft.com/office/drawing/2014/main" id="{29FC65E9-6C79-E434-5D14-22196AE5F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423282"/>
              </p:ext>
            </p:extLst>
          </p:nvPr>
        </p:nvGraphicFramePr>
        <p:xfrm>
          <a:off x="2178703" y="1280711"/>
          <a:ext cx="381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0835" imgH="380835" progId="Equation.DSMT4">
                  <p:embed/>
                </p:oleObj>
              </mc:Choice>
              <mc:Fallback>
                <p:oleObj name="Equation" r:id="rId6" imgW="380835" imgH="380835" progId="Equation.DSMT4">
                  <p:embed/>
                  <p:pic>
                    <p:nvPicPr>
                      <p:cNvPr id="49175" name="Object 27">
                        <a:extLst>
                          <a:ext uri="{FF2B5EF4-FFF2-40B4-BE49-F238E27FC236}">
                            <a16:creationId xmlns:a16="http://schemas.microsoft.com/office/drawing/2014/main" id="{86F22AE9-A331-B57A-02D4-5049AA783D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8703" y="1280711"/>
                        <a:ext cx="381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8">
            <a:extLst>
              <a:ext uri="{FF2B5EF4-FFF2-40B4-BE49-F238E27FC236}">
                <a16:creationId xmlns:a16="http://schemas.microsoft.com/office/drawing/2014/main" id="{84B95515-9E9B-C30C-3126-DF33CC747B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189327"/>
              </p:ext>
            </p:extLst>
          </p:nvPr>
        </p:nvGraphicFramePr>
        <p:xfrm>
          <a:off x="9716877" y="1250011"/>
          <a:ext cx="304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04668" imgH="380835" progId="Equation.DSMT4">
                  <p:embed/>
                </p:oleObj>
              </mc:Choice>
              <mc:Fallback>
                <p:oleObj name="Equation" r:id="rId8" imgW="304668" imgH="380835" progId="Equation.DSMT4">
                  <p:embed/>
                  <p:pic>
                    <p:nvPicPr>
                      <p:cNvPr id="49176" name="Object 28">
                        <a:extLst>
                          <a:ext uri="{FF2B5EF4-FFF2-40B4-BE49-F238E27FC236}">
                            <a16:creationId xmlns:a16="http://schemas.microsoft.com/office/drawing/2014/main" id="{598D400B-E7E4-10FE-745A-1F572EFA15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877" y="1250011"/>
                        <a:ext cx="3048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30">
            <a:extLst>
              <a:ext uri="{FF2B5EF4-FFF2-40B4-BE49-F238E27FC236}">
                <a16:creationId xmlns:a16="http://schemas.microsoft.com/office/drawing/2014/main" id="{5D525601-E0D9-AECE-CC67-D5B8C6737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678" y="4525180"/>
            <a:ext cx="7986712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0"/>
              </a:spcBef>
              <a:buFontTx/>
              <a:buNone/>
            </a:pP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תחת השערת</a:t>
            </a: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לכן,</a:t>
            </a:r>
            <a:r>
              <a:rPr lang="he-IL" altLang="en-US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u="sng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" name="Object 31">
            <a:extLst>
              <a:ext uri="{FF2B5EF4-FFF2-40B4-BE49-F238E27FC236}">
                <a16:creationId xmlns:a16="http://schemas.microsoft.com/office/drawing/2014/main" id="{995A451F-F9F1-253E-AFF8-7CF2629F40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417502"/>
              </p:ext>
            </p:extLst>
          </p:nvPr>
        </p:nvGraphicFramePr>
        <p:xfrm>
          <a:off x="6958740" y="4029020"/>
          <a:ext cx="381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80835" imgH="380835" progId="Equation.DSMT4">
                  <p:embed/>
                </p:oleObj>
              </mc:Choice>
              <mc:Fallback>
                <p:oleObj name="Equation" r:id="rId10" imgW="380835" imgH="380835" progId="Equation.DSMT4">
                  <p:embed/>
                  <p:pic>
                    <p:nvPicPr>
                      <p:cNvPr id="49178" name="Object 31">
                        <a:extLst>
                          <a:ext uri="{FF2B5EF4-FFF2-40B4-BE49-F238E27FC236}">
                            <a16:creationId xmlns:a16="http://schemas.microsoft.com/office/drawing/2014/main" id="{85F35456-766F-476A-03C5-EC43C93E52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8740" y="4029020"/>
                        <a:ext cx="381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32">
            <a:extLst>
              <a:ext uri="{FF2B5EF4-FFF2-40B4-BE49-F238E27FC236}">
                <a16:creationId xmlns:a16="http://schemas.microsoft.com/office/drawing/2014/main" id="{3A5B96D6-B0EE-F1BC-4002-FC04CC9840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332341"/>
              </p:ext>
            </p:extLst>
          </p:nvPr>
        </p:nvGraphicFramePr>
        <p:xfrm>
          <a:off x="2178703" y="3699680"/>
          <a:ext cx="3957637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517900" imgH="787400" progId="Equation.DSMT4">
                  <p:embed/>
                </p:oleObj>
              </mc:Choice>
              <mc:Fallback>
                <p:oleObj name="Equation" r:id="rId11" imgW="3517900" imgH="787400" progId="Equation.DSMT4">
                  <p:embed/>
                  <p:pic>
                    <p:nvPicPr>
                      <p:cNvPr id="49179" name="Object 32">
                        <a:extLst>
                          <a:ext uri="{FF2B5EF4-FFF2-40B4-BE49-F238E27FC236}">
                            <a16:creationId xmlns:a16="http://schemas.microsoft.com/office/drawing/2014/main" id="{0A16C5DF-B4BC-3637-F7DD-858CA96415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8703" y="3699680"/>
                        <a:ext cx="3957637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3">
            <a:extLst>
              <a:ext uri="{FF2B5EF4-FFF2-40B4-BE49-F238E27FC236}">
                <a16:creationId xmlns:a16="http://schemas.microsoft.com/office/drawing/2014/main" id="{2FB5EF60-2F11-5E59-EBF2-48B61B503A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315410"/>
              </p:ext>
            </p:extLst>
          </p:nvPr>
        </p:nvGraphicFramePr>
        <p:xfrm>
          <a:off x="2627965" y="4642655"/>
          <a:ext cx="3786188" cy="208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365500" imgH="1689100" progId="Equation.DSMT4">
                  <p:embed/>
                </p:oleObj>
              </mc:Choice>
              <mc:Fallback>
                <p:oleObj name="Equation" r:id="rId13" imgW="3365500" imgH="1689100" progId="Equation.DSMT4">
                  <p:embed/>
                  <p:pic>
                    <p:nvPicPr>
                      <p:cNvPr id="49180" name="Object 33">
                        <a:extLst>
                          <a:ext uri="{FF2B5EF4-FFF2-40B4-BE49-F238E27FC236}">
                            <a16:creationId xmlns:a16="http://schemas.microsoft.com/office/drawing/2014/main" id="{A106D167-EB95-528D-914F-DA7C1159F2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965" y="4642655"/>
                        <a:ext cx="3786188" cy="208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4887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3D988-1CFC-F78D-0171-6EB09CB4E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88585-B359-805A-3D6B-0A02D5BF27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FE9539-285B-BBD9-24F6-8F9C870279D7}"/>
              </a:ext>
            </a:extLst>
          </p:cNvPr>
          <p:cNvSpPr txBox="1">
            <a:spLocks/>
          </p:cNvSpPr>
          <p:nvPr/>
        </p:nvSpPr>
        <p:spPr>
          <a:xfrm>
            <a:off x="4087586" y="163340"/>
            <a:ext cx="736781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1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kern="1200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בחינת השערת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20C983-6806-4555-88FD-B63E3B76AA05}"/>
                  </a:ext>
                </a:extLst>
              </p:cNvPr>
              <p:cNvSpPr txBox="1"/>
              <p:nvPr/>
            </p:nvSpPr>
            <p:spPr>
              <a:xfrm>
                <a:off x="7945314" y="408591"/>
                <a:ext cx="4339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he-I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FF3A47-2616-0D0E-343C-D7FB7B8D6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314" y="408591"/>
                <a:ext cx="433965" cy="369332"/>
              </a:xfrm>
              <a:prstGeom prst="rect">
                <a:avLst/>
              </a:prstGeom>
              <a:blipFill>
                <a:blip r:embed="rId3"/>
                <a:stretch>
                  <a:fillRect l="-13889" r="-1389" b="-163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19">
            <a:extLst>
              <a:ext uri="{FF2B5EF4-FFF2-40B4-BE49-F238E27FC236}">
                <a16:creationId xmlns:a16="http://schemas.microsoft.com/office/drawing/2014/main" id="{4686476B-47C4-2B22-9918-7E75BEA0A0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7950" y="1870075"/>
          <a:ext cx="340360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03600" imgH="1511300" progId="Equation.DSMT4">
                  <p:embed/>
                </p:oleObj>
              </mc:Choice>
              <mc:Fallback>
                <p:oleObj name="Equation" r:id="rId4" imgW="3403600" imgH="1511300" progId="Equation.DSMT4">
                  <p:embed/>
                  <p:pic>
                    <p:nvPicPr>
                      <p:cNvPr id="8" name="Object 19">
                        <a:extLst>
                          <a:ext uri="{FF2B5EF4-FFF2-40B4-BE49-F238E27FC236}">
                            <a16:creationId xmlns:a16="http://schemas.microsoft.com/office/drawing/2014/main" id="{32C1E4E5-468D-E11C-CF04-F1C1379652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7950" y="1870075"/>
                        <a:ext cx="3403600" cy="151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7623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5B7B5-33B0-F5F7-9922-E7290B69DD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(המשך)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7DF51-51AA-EC1C-3902-8ABF741D13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38</a:t>
            </a:fld>
            <a:endParaRPr lang="en-US"/>
          </a:p>
        </p:txBody>
      </p:sp>
      <p:graphicFrame>
        <p:nvGraphicFramePr>
          <p:cNvPr id="6" name="Object 88">
            <a:extLst>
              <a:ext uri="{FF2B5EF4-FFF2-40B4-BE49-F238E27FC236}">
                <a16:creationId xmlns:a16="http://schemas.microsoft.com/office/drawing/2014/main" id="{5F3C0239-A6F9-DE1E-27E1-79A401D481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623651"/>
              </p:ext>
            </p:extLst>
          </p:nvPr>
        </p:nvGraphicFramePr>
        <p:xfrm>
          <a:off x="2771259" y="1614488"/>
          <a:ext cx="2425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25700" imgH="342900" progId="Equation.DSMT4">
                  <p:embed/>
                </p:oleObj>
              </mc:Choice>
              <mc:Fallback>
                <p:oleObj name="Equation" r:id="rId3" imgW="2425700" imgH="342900" progId="Equation.DSMT4">
                  <p:embed/>
                  <p:pic>
                    <p:nvPicPr>
                      <p:cNvPr id="53269" name="Object 88">
                        <a:extLst>
                          <a:ext uri="{FF2B5EF4-FFF2-40B4-BE49-F238E27FC236}">
                            <a16:creationId xmlns:a16="http://schemas.microsoft.com/office/drawing/2014/main" id="{9C3EF9AD-D16E-EEC4-6221-93483428B0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259" y="1614488"/>
                        <a:ext cx="24257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0">
            <a:extLst>
              <a:ext uri="{FF2B5EF4-FFF2-40B4-BE49-F238E27FC236}">
                <a16:creationId xmlns:a16="http://schemas.microsoft.com/office/drawing/2014/main" id="{39A1F19A-376E-5755-7FE7-C691F7ABF0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907700"/>
              </p:ext>
            </p:extLst>
          </p:nvPr>
        </p:nvGraphicFramePr>
        <p:xfrm>
          <a:off x="2756971" y="4191000"/>
          <a:ext cx="14859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85900" imgH="381000" progId="Equation.DSMT4">
                  <p:embed/>
                </p:oleObj>
              </mc:Choice>
              <mc:Fallback>
                <p:oleObj name="Equation" r:id="rId5" imgW="1485900" imgH="381000" progId="Equation.DSMT4">
                  <p:embed/>
                  <p:pic>
                    <p:nvPicPr>
                      <p:cNvPr id="53270" name="Object 90">
                        <a:extLst>
                          <a:ext uri="{FF2B5EF4-FFF2-40B4-BE49-F238E27FC236}">
                            <a16:creationId xmlns:a16="http://schemas.microsoft.com/office/drawing/2014/main" id="{BE1A4FE2-12F7-C425-87B6-0A503D20EF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6971" y="4191000"/>
                        <a:ext cx="14859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2">
            <a:extLst>
              <a:ext uri="{FF2B5EF4-FFF2-40B4-BE49-F238E27FC236}">
                <a16:creationId xmlns:a16="http://schemas.microsoft.com/office/drawing/2014/main" id="{2CF54E70-0AF9-F41B-EE92-8FB1956DC1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040519"/>
              </p:ext>
            </p:extLst>
          </p:nvPr>
        </p:nvGraphicFramePr>
        <p:xfrm>
          <a:off x="5017571" y="4217988"/>
          <a:ext cx="1447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47800" imgH="381000" progId="Equation.DSMT4">
                  <p:embed/>
                </p:oleObj>
              </mc:Choice>
              <mc:Fallback>
                <p:oleObj name="Equation" r:id="rId7" imgW="1447800" imgH="381000" progId="Equation.DSMT4">
                  <p:embed/>
                  <p:pic>
                    <p:nvPicPr>
                      <p:cNvPr id="53271" name="Object 92">
                        <a:extLst>
                          <a:ext uri="{FF2B5EF4-FFF2-40B4-BE49-F238E27FC236}">
                            <a16:creationId xmlns:a16="http://schemas.microsoft.com/office/drawing/2014/main" id="{AAA1FAEB-4293-AD1A-5B34-06D3F628D6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7571" y="4217988"/>
                        <a:ext cx="14478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3">
            <a:extLst>
              <a:ext uri="{FF2B5EF4-FFF2-40B4-BE49-F238E27FC236}">
                <a16:creationId xmlns:a16="http://schemas.microsoft.com/office/drawing/2014/main" id="{411827D7-41CC-57E0-88C0-910C65784C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6246611"/>
              </p:ext>
            </p:extLst>
          </p:nvPr>
        </p:nvGraphicFramePr>
        <p:xfrm>
          <a:off x="2744271" y="5100638"/>
          <a:ext cx="40005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000500" imgH="723900" progId="Equation.DSMT4">
                  <p:embed/>
                </p:oleObj>
              </mc:Choice>
              <mc:Fallback>
                <p:oleObj name="Equation" r:id="rId9" imgW="4000500" imgH="723900" progId="Equation.DSMT4">
                  <p:embed/>
                  <p:pic>
                    <p:nvPicPr>
                      <p:cNvPr id="53272" name="Object 93">
                        <a:extLst>
                          <a:ext uri="{FF2B5EF4-FFF2-40B4-BE49-F238E27FC236}">
                            <a16:creationId xmlns:a16="http://schemas.microsoft.com/office/drawing/2014/main" id="{31418638-4369-5449-0A51-570EE2A01C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4271" y="5100638"/>
                        <a:ext cx="40005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7">
            <a:extLst>
              <a:ext uri="{FF2B5EF4-FFF2-40B4-BE49-F238E27FC236}">
                <a16:creationId xmlns:a16="http://schemas.microsoft.com/office/drawing/2014/main" id="{3708EE5F-A4CA-BAFE-DBA8-274BAABF24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562990"/>
              </p:ext>
            </p:extLst>
          </p:nvPr>
        </p:nvGraphicFramePr>
        <p:xfrm>
          <a:off x="2822059" y="2225675"/>
          <a:ext cx="7229475" cy="169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31000" imgH="1689100" progId="Equation.DSMT4">
                  <p:embed/>
                </p:oleObj>
              </mc:Choice>
              <mc:Fallback>
                <p:oleObj name="Equation" r:id="rId11" imgW="6731000" imgH="1689100" progId="Equation.DSMT4">
                  <p:embed/>
                  <p:pic>
                    <p:nvPicPr>
                      <p:cNvPr id="53273" name="Object 97">
                        <a:extLst>
                          <a:ext uri="{FF2B5EF4-FFF2-40B4-BE49-F238E27FC236}">
                            <a16:creationId xmlns:a16="http://schemas.microsoft.com/office/drawing/2014/main" id="{299C52D8-A3DD-D5A8-8D25-98DF0A5FDD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2059" y="2225675"/>
                        <a:ext cx="7229475" cy="169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7314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6D3D-A9B9-F350-5071-AED7585C4C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קונטרסטים אורתוגונאליים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436B4-771E-BF7C-82ED-A6034530AA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39</a:t>
            </a:fld>
            <a:endParaRPr lang="en-US"/>
          </a:p>
        </p:txBody>
      </p:sp>
      <p:graphicFrame>
        <p:nvGraphicFramePr>
          <p:cNvPr id="6" name="Object 93">
            <a:extLst>
              <a:ext uri="{FF2B5EF4-FFF2-40B4-BE49-F238E27FC236}">
                <a16:creationId xmlns:a16="http://schemas.microsoft.com/office/drawing/2014/main" id="{3930CBC2-C842-F33D-F315-182072D646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78036"/>
              </p:ext>
            </p:extLst>
          </p:nvPr>
        </p:nvGraphicFramePr>
        <p:xfrm>
          <a:off x="4066391" y="1557338"/>
          <a:ext cx="3706812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32200" imgH="381000" progId="Equation.DSMT4">
                  <p:embed/>
                </p:oleObj>
              </mc:Choice>
              <mc:Fallback>
                <p:oleObj name="Equation" r:id="rId2" imgW="3632200" imgH="381000" progId="Equation.DSMT4">
                  <p:embed/>
                  <p:pic>
                    <p:nvPicPr>
                      <p:cNvPr id="55316" name="Object 93">
                        <a:extLst>
                          <a:ext uri="{FF2B5EF4-FFF2-40B4-BE49-F238E27FC236}">
                            <a16:creationId xmlns:a16="http://schemas.microsoft.com/office/drawing/2014/main" id="{5A6BF2EE-F05A-BCDD-6E0F-AB54489ABB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6391" y="1557338"/>
                        <a:ext cx="3706812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4">
            <a:extLst>
              <a:ext uri="{FF2B5EF4-FFF2-40B4-BE49-F238E27FC236}">
                <a16:creationId xmlns:a16="http://schemas.microsoft.com/office/drawing/2014/main" id="{6DA44293-3576-316D-FD55-17BFFC12A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7778" y="2155825"/>
            <a:ext cx="8526463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0"/>
              </a:spcBef>
              <a:buFontTx/>
              <a:buNone/>
            </a:pP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הגדרה: הקונטרסטים</a:t>
            </a: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נקראים אורתוגונאליים אם:</a:t>
            </a: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ניתן להראות שיש </a:t>
            </a:r>
            <a:r>
              <a:rPr lang="en-US" altLang="en-US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קונטרסטים אורתוגונאליים, כלומר כאלה שכל זוג קונטרסטים אורתוגונאליים זה לזה</a:t>
            </a: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US" alt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95">
            <a:extLst>
              <a:ext uri="{FF2B5EF4-FFF2-40B4-BE49-F238E27FC236}">
                <a16:creationId xmlns:a16="http://schemas.microsoft.com/office/drawing/2014/main" id="{8A474FC3-0E9B-6652-0770-5F1D451EAD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5200425"/>
              </p:ext>
            </p:extLst>
          </p:nvPr>
        </p:nvGraphicFramePr>
        <p:xfrm>
          <a:off x="5634841" y="2300288"/>
          <a:ext cx="13223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95400" imgH="787400" progId="Equation.DSMT4">
                  <p:embed/>
                </p:oleObj>
              </mc:Choice>
              <mc:Fallback>
                <p:oleObj name="Equation" r:id="rId4" imgW="1295400" imgH="787400" progId="Equation.DSMT4">
                  <p:embed/>
                  <p:pic>
                    <p:nvPicPr>
                      <p:cNvPr id="55318" name="Object 95">
                        <a:extLst>
                          <a:ext uri="{FF2B5EF4-FFF2-40B4-BE49-F238E27FC236}">
                            <a16:creationId xmlns:a16="http://schemas.microsoft.com/office/drawing/2014/main" id="{F9026C54-1596-0A98-9E41-3936723660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4841" y="2300288"/>
                        <a:ext cx="132238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6">
            <a:extLst>
              <a:ext uri="{FF2B5EF4-FFF2-40B4-BE49-F238E27FC236}">
                <a16:creationId xmlns:a16="http://schemas.microsoft.com/office/drawing/2014/main" id="{208B71A6-08E6-777A-3CD9-B8B6AA62CE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248729"/>
              </p:ext>
            </p:extLst>
          </p:nvPr>
        </p:nvGraphicFramePr>
        <p:xfrm>
          <a:off x="7971641" y="5232400"/>
          <a:ext cx="23606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11400" imgH="787400" progId="Equation.DSMT4">
                  <p:embed/>
                </p:oleObj>
              </mc:Choice>
              <mc:Fallback>
                <p:oleObj name="Equation" r:id="rId6" imgW="2311400" imgH="787400" progId="Equation.DSMT4">
                  <p:embed/>
                  <p:pic>
                    <p:nvPicPr>
                      <p:cNvPr id="55319" name="Object 96">
                        <a:extLst>
                          <a:ext uri="{FF2B5EF4-FFF2-40B4-BE49-F238E27FC236}">
                            <a16:creationId xmlns:a16="http://schemas.microsoft.com/office/drawing/2014/main" id="{856037BD-C5F4-E571-4967-58324A4EB1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1641" y="5232400"/>
                        <a:ext cx="2360612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3165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2D56B-42D9-CF73-DEE7-77A2E4013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ניתוח שונות חד כיווני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116E2-F9F4-5EF2-F507-9E8E572F8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9" y="1001540"/>
            <a:ext cx="12183241" cy="39294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2600" dirty="0">
                <a:latin typeface="+mj-lt"/>
              </a:rPr>
              <a:t>פקטור משפיע יחיד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2600" dirty="0">
                <a:latin typeface="+mj-lt"/>
              </a:rPr>
              <a:t>מספר הרמות של פקטור יכול להיות סופי או אינסופי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2600" dirty="0">
                <a:latin typeface="+mj-lt"/>
              </a:rPr>
              <a:t>כיוון שקיימת השפעה של גורמים אחרים, חשוב להקפיד על בחירה אקראית של דגימות כדי למזער השפעות לא רצויות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altLang="en-US" sz="2600" dirty="0">
                <a:latin typeface="+mj-lt"/>
              </a:rPr>
              <a:t>כאשר מספר הרמות האפשריות של הפקטור המשפיע הוא קטן, אפשר למדוד את הערך של המשתנה המקרי על כל רמה של הפקטור המשפיע–מודל "אפקטים קבועים"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altLang="en-US" sz="2600" dirty="0">
                <a:latin typeface="+mj-lt"/>
              </a:rPr>
              <a:t>כאשר מספר הרמות הוא גדול (או אינסופי), אז לא ניתן לדגום על כל הרמות. יש לקחת מדגם מקרי של ערכים ולמדוד את ערך המשתנה המקרי על הערכים שנפלו במדגם – מודל "אפקטים אקראיים"</a:t>
            </a:r>
            <a:br>
              <a:rPr lang="he-IL" altLang="en-US" sz="2600" dirty="0">
                <a:latin typeface="+mj-lt"/>
              </a:rPr>
            </a:br>
            <a:endParaRPr lang="en-IL" sz="26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E4E21-BE6B-3061-0578-85B24F3561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51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C5E86-0371-6CF6-4C1B-F6719C9D95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קונטרסטים אורתוגונאליים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56BC9-C9D0-2019-8DB1-F27FB6722D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6" name="Group 99">
            <a:extLst>
              <a:ext uri="{FF2B5EF4-FFF2-40B4-BE49-F238E27FC236}">
                <a16:creationId xmlns:a16="http://schemas.microsoft.com/office/drawing/2014/main" id="{9ED83516-A2D3-5A09-71E1-E2AB28949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093289"/>
              </p:ext>
            </p:extLst>
          </p:nvPr>
        </p:nvGraphicFramePr>
        <p:xfrm>
          <a:off x="3581151" y="1676363"/>
          <a:ext cx="7112000" cy="4208465"/>
        </p:xfrm>
        <a:graphic>
          <a:graphicData uri="http://schemas.openxmlformats.org/drawingml/2006/table">
            <a:tbl>
              <a:tblPr/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229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Level 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Level 2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Level 3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Level 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Level 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-(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-1)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7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-(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-2)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7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-(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-3)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1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77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en-US" sz="24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388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3E9F7-AC72-E329-B2CA-7D9C0FBB1A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קונטרסטים אורתוגונאליים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C5C622-B5F8-212E-4CA9-C8F4B4086A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5D57E85-9CAD-0435-A6AA-C4D93D2D3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694" y="2784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5EA91E77-FBF7-6179-15A2-722E51E1E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694" y="3203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88E29067-B349-89AB-7663-F6012740C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694" y="2784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0943CCB7-D3B8-B668-1939-6C1A3FCE7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694" y="3203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AF35D88E-BD69-21C5-2BF6-2C795E3B1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694" y="2784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ABD88962-599C-7FA5-D246-0466B63D9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694" y="32131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ABB88494-0695-2535-BA22-F354EB398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694" y="2060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A294583-59D2-07C0-C9A1-25459080C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694" y="28035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D6611180-E7B5-039C-E56B-2E112EF57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694" y="31845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3A884151-6BAD-ABFB-B4F8-E6DC55AFA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694" y="28035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6DDCB061-810F-5526-6ECD-044DDE864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694" y="31845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6AC9F194-A014-8CFE-3317-26B7B27D2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694" y="28035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DF2A4FEA-9DF8-EB4F-6043-AD19416C3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694" y="31845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graphicFrame>
        <p:nvGraphicFramePr>
          <p:cNvPr id="19" name="Object 19">
            <a:extLst>
              <a:ext uri="{FF2B5EF4-FFF2-40B4-BE49-F238E27FC236}">
                <a16:creationId xmlns:a16="http://schemas.microsoft.com/office/drawing/2014/main" id="{AFEF649E-CC6C-16C5-98CA-770067A591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00610"/>
              </p:ext>
            </p:extLst>
          </p:nvPr>
        </p:nvGraphicFramePr>
        <p:xfrm>
          <a:off x="10443857" y="1385888"/>
          <a:ext cx="29845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91973" imgH="380835" progId="Equation.DSMT4">
                  <p:embed/>
                </p:oleObj>
              </mc:Choice>
              <mc:Fallback>
                <p:oleObj name="Equation" r:id="rId3" imgW="291973" imgH="380835" progId="Equation.DSMT4">
                  <p:embed/>
                  <p:pic>
                    <p:nvPicPr>
                      <p:cNvPr id="59412" name="Object 19">
                        <a:extLst>
                          <a:ext uri="{FF2B5EF4-FFF2-40B4-BE49-F238E27FC236}">
                            <a16:creationId xmlns:a16="http://schemas.microsoft.com/office/drawing/2014/main" id="{530E6FA5-1EC0-5494-0F89-99C597C4B2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3857" y="1385888"/>
                        <a:ext cx="298450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0">
            <a:extLst>
              <a:ext uri="{FF2B5EF4-FFF2-40B4-BE49-F238E27FC236}">
                <a16:creationId xmlns:a16="http://schemas.microsoft.com/office/drawing/2014/main" id="{2D5856BC-42AD-1B71-400F-01F92270E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694" y="1557338"/>
            <a:ext cx="8526463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0"/>
              </a:spcBef>
              <a:buFontTx/>
              <a:buNone/>
            </a:pP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מתאר שונות שנגרמת כתוצאה מההבדלים שבין הרמה הראשונה לשאר הרמות</a:t>
            </a: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מתאר שונות שנגרמת כתוצאה מההבדלים שבין הרמה השנייה לשאר הרמות למעט הרמה הראשונה</a:t>
            </a: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US" alt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1" name="Object 23">
            <a:extLst>
              <a:ext uri="{FF2B5EF4-FFF2-40B4-BE49-F238E27FC236}">
                <a16:creationId xmlns:a16="http://schemas.microsoft.com/office/drawing/2014/main" id="{A458150A-9CD1-0417-5694-0252B4D81E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402161"/>
              </p:ext>
            </p:extLst>
          </p:nvPr>
        </p:nvGraphicFramePr>
        <p:xfrm>
          <a:off x="10474019" y="2395538"/>
          <a:ext cx="33655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30057" imgH="380835" progId="Equation.DSMT4">
                  <p:embed/>
                </p:oleObj>
              </mc:Choice>
              <mc:Fallback>
                <p:oleObj name="Equation" r:id="rId5" imgW="330057" imgH="380835" progId="Equation.DSMT4">
                  <p:embed/>
                  <p:pic>
                    <p:nvPicPr>
                      <p:cNvPr id="59414" name="Object 23">
                        <a:extLst>
                          <a:ext uri="{FF2B5EF4-FFF2-40B4-BE49-F238E27FC236}">
                            <a16:creationId xmlns:a16="http://schemas.microsoft.com/office/drawing/2014/main" id="{FB5551BC-B710-51C9-BBEB-88673621B9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4019" y="2395538"/>
                        <a:ext cx="336550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1368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3AAB8-9CA3-469E-78DD-EB427DA836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091F6-F13B-B312-DA1B-FBEB7162AA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05236-D8FC-0F84-5792-819B8107CC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60156DBD-3F3D-2D4D-A0B0-A2BD1AE06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938" y="1477963"/>
            <a:ext cx="1609725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0"/>
              </a:spcBef>
              <a:buFontTx/>
              <a:buNone/>
            </a:pPr>
            <a:br>
              <a:rPr lang="he-IL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</a:t>
            </a:r>
            <a:br>
              <a:rPr lang="he-IL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EAF1A-54EA-A8BC-5A2C-F48860424F2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62989" y="1955799"/>
            <a:ext cx="2833661" cy="43088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he-IL">
                <a:noFill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24055-9C1A-09D5-4CA4-64D0A2FEFBA0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62989" y="2738220"/>
            <a:ext cx="2841932" cy="43088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he-IL">
                <a:noFill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304F5-71EC-C455-570D-1AC197BFE47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330722" y="3518812"/>
            <a:ext cx="3169457" cy="430887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he-IL">
                <a:noFill/>
              </a:rPr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5498D6-C846-71CB-718C-87B7EE10EF8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383743" y="4299863"/>
            <a:ext cx="2961580" cy="430887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he-IL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641534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4B8AA85-E65A-A1A6-ED68-1F4B4180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72" y="5575300"/>
            <a:ext cx="2343477" cy="12112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DE3AF-71B2-9D34-D0AD-3E8E6631B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האם הגדרת הקונטרסט משתנה במקרה הלא מאוזן?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EA73D-35EB-6F13-28CB-A48BC6C9EB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6A5763-6F4A-461D-7F9E-B279751AE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818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623FC1-AACB-04A9-1C48-9C6804F27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818" y="3638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9C960-2E00-5D15-6FDE-713AA8F5A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818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3DB512-6F24-2DE5-8779-CA1AD4A51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818" y="3638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4ABD05-9691-E733-98F2-7A65540E6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818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77D286-6D40-F9F9-C47D-43271A111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818" y="36480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C2C005B6-DC88-B36D-97B8-197630E58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818" y="3238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E4D394C8-A85F-5AEA-12F4-540F5E729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818" y="3619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1AC48105-F4FE-35B4-57E4-DE81AEAE0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818" y="3238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D1FB902A-01B0-F1DC-6FD1-C2AA26318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818" y="3619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54E75B7F-15C0-B4DF-F9F4-6AA33846C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818" y="3238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060B3378-1B14-ED87-C41A-65F761418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818" y="3619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9701D815-39F3-7D84-8C26-BD6915EBA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556" y="1282700"/>
            <a:ext cx="8526462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0"/>
              </a:spcBef>
              <a:buFontTx/>
              <a:buNone/>
            </a:pPr>
            <a: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דוגמה: נניח כי</a:t>
            </a:r>
            <a:endParaRPr lang="en-US" altLang="en-US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C68849-7454-259C-10F0-DF4719F3AD2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770056" y="1502232"/>
            <a:ext cx="1287019" cy="43088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he-IL">
                <a:noFill/>
              </a:rPr>
              <a:t>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CB5DFF-C90C-E4D6-5E9A-9F6C5F15794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861690" y="1478275"/>
            <a:ext cx="1306255" cy="430887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he-IL">
                <a:noFill/>
              </a:rPr>
              <a:t> </a:t>
            </a:r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BAD05A7A-4AF7-C2CF-EF19-301AD8FF1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556" y="1860550"/>
            <a:ext cx="8526462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0"/>
              </a:spcBef>
              <a:buFontTx/>
              <a:buNone/>
            </a:pP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במקרה זה תוחלת הקונטרסט בין שתי רמות אלו שווה לאפס.</a:t>
            </a:r>
            <a:endParaRPr lang="en-US" alt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7EB9BC-5EC3-95AC-7A79-4112F03742B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9720" y="2919646"/>
            <a:ext cx="8924559" cy="1387175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he-IL">
                <a:noFill/>
              </a:rPr>
              <a:t>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10062A-8B80-0E9E-FC3F-754B94119D0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4874" y="4190146"/>
            <a:ext cx="4639860" cy="1211294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he-IL">
                <a:noFill/>
              </a:rPr>
              <a:t> </a:t>
            </a: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E6788A7A-1F6B-3C0E-E2EA-93551E115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681" y="5705475"/>
            <a:ext cx="8526462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0"/>
              </a:spcBef>
              <a:buFontTx/>
              <a:buNone/>
            </a:pP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מסקנה: במקרה לא מאוזן קונטרסט מוגדר ע"י</a:t>
            </a:r>
            <a:endParaRPr lang="en-US" alt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C3D06A-257B-A23B-5587-F1C8DAB6EC8A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8739" y="5498216"/>
            <a:ext cx="2079352" cy="1303627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he-IL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729110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5BE0D-F1D1-286F-0E1C-7336325756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שלבים של ניתוח קונטרסטים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868E0-4697-DDA0-6351-F3AD996AB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80356" y="1054799"/>
            <a:ext cx="7367813" cy="3929428"/>
          </a:xfrm>
        </p:spPr>
        <p:txBody>
          <a:bodyPr/>
          <a:lstStyle/>
          <a:p>
            <a:pPr algn="r" rtl="1" eaLnBrk="1" hangingPunct="1">
              <a:spcBef>
                <a:spcPct val="0"/>
              </a:spcBef>
              <a:buFontTx/>
              <a:buNone/>
            </a:pPr>
            <a:r>
              <a:rPr lang="he-IL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דחיית ההשערה שטוענת שהפקטור לא משפיע</a:t>
            </a:r>
          </a:p>
          <a:p>
            <a:pPr algn="r" rtl="1" eaLnBrk="1" hangingPunct="1">
              <a:spcBef>
                <a:spcPct val="0"/>
              </a:spcBef>
              <a:buFontTx/>
              <a:buNone/>
            </a:pPr>
            <a:r>
              <a:rPr lang="he-IL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קביעת קונטרסט 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he-IL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r" rtl="1" eaLnBrk="1" hangingPunct="1">
              <a:spcBef>
                <a:spcPct val="0"/>
              </a:spcBef>
              <a:buFontTx/>
              <a:buNone/>
            </a:pPr>
            <a:r>
              <a:rPr lang="he-IL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השערה נבחנת   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32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)=0</a:t>
            </a:r>
            <a:br>
              <a:rPr lang="he-IL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ביצוע מבחן 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he-IL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עבור  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US" altLang="en-US" sz="32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he-IL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לעומת 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US" altLang="en-US" sz="32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he-IL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altLang="en-US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9DE24-A014-C7B5-EC09-4DAC8E436B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39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A367E-C8C4-E11C-2E4B-A6B7CFF8A4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קונטרסטים – דוגמא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EF509-046F-BCA9-7F6C-FA87CECF5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4737" y="626136"/>
            <a:ext cx="10168262" cy="2700958"/>
          </a:xfrm>
        </p:spPr>
        <p:txBody>
          <a:bodyPr/>
          <a:lstStyle/>
          <a:p>
            <a:pPr algn="just" rtl="1" eaLnBrk="1" hangingPunct="1">
              <a:spcBef>
                <a:spcPct val="0"/>
              </a:spcBef>
              <a:buFontTx/>
              <a:buNone/>
            </a:pPr>
            <a:br>
              <a:rPr lang="he-IL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מבחן התקיים ב-3 כיתות שונות בו-זמנית. כיתה מס' 3 ממוקמת בסמוך לאתר בנייה ובה היו רעשי רקע רבים בזמן הבחינה. בשתי הכיתות האחרות היו תנאי עבודה ראויים. ציוני הבחינה מופיעים בקובץ </a:t>
            </a: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Grades_data.xls</a:t>
            </a:r>
            <a:r>
              <a:rPr lang="he-IL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אחרי הבחינה באו התלמידים שנבחנו בכיתה 3 בטענה שמגיע להם פקטור. האם טענתם מוצדקת ?</a:t>
            </a:r>
          </a:p>
          <a:p>
            <a:pPr algn="just" rtl="1" eaLnBrk="1" hangingPunct="1">
              <a:spcBef>
                <a:spcPct val="0"/>
              </a:spcBef>
              <a:buFontTx/>
              <a:buNone/>
            </a:pPr>
            <a:br>
              <a:rPr lang="he-IL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מס' התלמידים בכיתה </a:t>
            </a:r>
            <a:r>
              <a:rPr lang="en-US" alt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he-IL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,30,30 </a:t>
            </a:r>
            <a:r>
              <a:rPr lang="he-IL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40=</a:t>
            </a:r>
            <a:r>
              <a:rPr lang="en-US" alt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320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en-US" sz="32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1" eaLnBrk="1" hangingPunct="1">
              <a:spcBef>
                <a:spcPct val="0"/>
              </a:spcBef>
              <a:buFontTx/>
              <a:buNone/>
            </a:pPr>
            <a:br>
              <a:rPr lang="he-IL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US" altLang="en-US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F929B-A448-7D3F-8696-095FB75073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21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B9673-4B27-B239-6008-AE7772FD6C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קונטרסטים – דוגמא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C6279E-10B6-B090-B8B8-08CC97630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07215" y="1331216"/>
            <a:ext cx="7367813" cy="3929428"/>
          </a:xfrm>
        </p:spPr>
        <p:txBody>
          <a:bodyPr/>
          <a:lstStyle/>
          <a:p>
            <a:r>
              <a:rPr lang="he-IL" sz="3200" u="sng" dirty="0"/>
              <a:t>פתרון</a:t>
            </a:r>
          </a:p>
          <a:p>
            <a:pPr marL="514350" indent="-514350" algn="just" rtl="1" eaLnBrk="1" hangingPunct="1">
              <a:buFontTx/>
              <a:buAutoNum type="arabicPeriod"/>
              <a:defRPr/>
            </a:pPr>
            <a:r>
              <a:rPr lang="he-IL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ניתוח שונות:</a:t>
            </a:r>
          </a:p>
          <a:p>
            <a:pPr algn="just" rtl="1" eaLnBrk="1" hangingPunct="1">
              <a:defRPr/>
            </a:pPr>
            <a:r>
              <a:rPr lang="en-US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US" altLang="en-US" sz="26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=16033,   </a:t>
            </a:r>
            <a:r>
              <a:rPr lang="en-US" altLang="en-US" sz="2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US" altLang="en-US" sz="260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en-US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=1194,   </a:t>
            </a:r>
            <a:r>
              <a:rPr lang="en-US" altLang="en-US" sz="2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US" altLang="en-US" sz="260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=14839</a:t>
            </a:r>
          </a:p>
          <a:p>
            <a:pPr algn="just" rtl="1" eaLnBrk="1" hangingPunct="1">
              <a:defRPr/>
            </a:pPr>
            <a:r>
              <a:rPr lang="en-US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altLang="en-US" sz="260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en-US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=597,   </a:t>
            </a:r>
            <a:r>
              <a:rPr lang="en-US" altLang="en-US" sz="2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altLang="en-US" sz="260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=153</a:t>
            </a:r>
          </a:p>
          <a:p>
            <a:pPr algn="just" rtl="1" eaLnBrk="1" hangingPunct="1">
              <a:defRPr/>
            </a:pPr>
            <a:r>
              <a:rPr lang="en-US" altLang="en-US" sz="2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60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</a:t>
            </a:r>
            <a:r>
              <a:rPr lang="en-US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=3.9,    F</a:t>
            </a:r>
            <a:r>
              <a:rPr lang="en-US" altLang="en-US" sz="26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0.05,2,97</a:t>
            </a:r>
            <a:r>
              <a:rPr lang="en-US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=3.1</a:t>
            </a:r>
          </a:p>
          <a:p>
            <a:endParaRPr lang="en-IL" sz="32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081D5-5A20-72A4-8375-4EA06B6296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A4096-1B9D-15E7-B525-FC090BF28482}"/>
              </a:ext>
            </a:extLst>
          </p:cNvPr>
          <p:cNvSpPr txBox="1"/>
          <p:nvPr/>
        </p:nvSpPr>
        <p:spPr>
          <a:xfrm>
            <a:off x="637767" y="2123605"/>
            <a:ext cx="61033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 eaLnBrk="1" hangingPunct="1">
              <a:defRPr/>
            </a:pP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e-IL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קונטרסט</a:t>
            </a: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he-IL" altLang="en-US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ED2F180-5906-58AD-BC1C-8C32725B32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458961"/>
              </p:ext>
            </p:extLst>
          </p:nvPr>
        </p:nvGraphicFramePr>
        <p:xfrm>
          <a:off x="2090511" y="2051523"/>
          <a:ext cx="184467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44058" imgH="879512" progId="Equation.DSMT4">
                  <p:embed/>
                </p:oleObj>
              </mc:Choice>
              <mc:Fallback>
                <p:oleObj name="Equation" r:id="rId3" imgW="1844058" imgH="87951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0511" y="2051523"/>
                        <a:ext cx="1844675" cy="87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EEA3DE4-06EA-D902-5352-B3666C552A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206787"/>
              </p:ext>
            </p:extLst>
          </p:nvPr>
        </p:nvGraphicFramePr>
        <p:xfrm>
          <a:off x="1625466" y="2923448"/>
          <a:ext cx="3851275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851207" imgH="884192" progId="Equation.DSMT4">
                  <p:embed/>
                </p:oleObj>
              </mc:Choice>
              <mc:Fallback>
                <p:oleObj name="Equation" r:id="rId5" imgW="3851207" imgH="88419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5466" y="2923448"/>
                        <a:ext cx="3851275" cy="884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B877B3E-36F1-002F-AA10-A492CA8AA7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488690"/>
              </p:ext>
            </p:extLst>
          </p:nvPr>
        </p:nvGraphicFramePr>
        <p:xfrm>
          <a:off x="1486023" y="3915130"/>
          <a:ext cx="3887787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887930" imgH="899312" progId="Equation.DSMT4">
                  <p:embed/>
                </p:oleObj>
              </mc:Choice>
              <mc:Fallback>
                <p:oleObj name="Equation" r:id="rId7" imgW="3887930" imgH="89931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86023" y="3915130"/>
                        <a:ext cx="3887787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2312E93-729D-8FFE-357E-01252C5665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116822"/>
              </p:ext>
            </p:extLst>
          </p:nvPr>
        </p:nvGraphicFramePr>
        <p:xfrm>
          <a:off x="129211" y="4685823"/>
          <a:ext cx="3224213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224761" imgH="1555976" progId="Equation.DSMT4">
                  <p:embed/>
                </p:oleObj>
              </mc:Choice>
              <mc:Fallback>
                <p:oleObj name="Equation" r:id="rId9" imgW="3224761" imgH="155597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211" y="4685823"/>
                        <a:ext cx="3224213" cy="155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4">
            <a:extLst>
              <a:ext uri="{FF2B5EF4-FFF2-40B4-BE49-F238E27FC236}">
                <a16:creationId xmlns:a16="http://schemas.microsoft.com/office/drawing/2014/main" id="{CF648146-5C94-7141-E71F-7BC5FEE770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099070"/>
              </p:ext>
            </p:extLst>
          </p:nvPr>
        </p:nvGraphicFramePr>
        <p:xfrm>
          <a:off x="3468719" y="4853779"/>
          <a:ext cx="160496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משוואה" r:id="rId11" imgW="710891" imgH="241195" progId="Equation.3">
                  <p:embed/>
                </p:oleObj>
              </mc:Choice>
              <mc:Fallback>
                <p:oleObj name="משוואה" r:id="rId11" imgW="710891" imgH="241195" progId="Equation.3">
                  <p:embed/>
                  <p:pic>
                    <p:nvPicPr>
                      <p:cNvPr id="69666" name="Object 14">
                        <a:extLst>
                          <a:ext uri="{FF2B5EF4-FFF2-40B4-BE49-F238E27FC236}">
                            <a16:creationId xmlns:a16="http://schemas.microsoft.com/office/drawing/2014/main" id="{E5D6182C-CDCB-AEE6-44B5-CE5ED34DF6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8719" y="4853779"/>
                        <a:ext cx="1604963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7">
            <a:extLst>
              <a:ext uri="{FF2B5EF4-FFF2-40B4-BE49-F238E27FC236}">
                <a16:creationId xmlns:a16="http://schemas.microsoft.com/office/drawing/2014/main" id="{140CED63-9F98-2A5D-8F4F-1C3BEFC0E9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088591"/>
              </p:ext>
            </p:extLst>
          </p:nvPr>
        </p:nvGraphicFramePr>
        <p:xfrm>
          <a:off x="3488888" y="5356019"/>
          <a:ext cx="19335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משוואה" r:id="rId13" imgW="901309" imgH="241195" progId="Equation.3">
                  <p:embed/>
                </p:oleObj>
              </mc:Choice>
              <mc:Fallback>
                <p:oleObj name="משוואה" r:id="rId13" imgW="901309" imgH="241195" progId="Equation.3">
                  <p:embed/>
                  <p:pic>
                    <p:nvPicPr>
                      <p:cNvPr id="69669" name="Object 17">
                        <a:extLst>
                          <a:ext uri="{FF2B5EF4-FFF2-40B4-BE49-F238E27FC236}">
                            <a16:creationId xmlns:a16="http://schemas.microsoft.com/office/drawing/2014/main" id="{9A443270-FCC8-9DE4-D827-E8EEEB0990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8888" y="5356019"/>
                        <a:ext cx="193357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0">
            <a:extLst>
              <a:ext uri="{FF2B5EF4-FFF2-40B4-BE49-F238E27FC236}">
                <a16:creationId xmlns:a16="http://schemas.microsoft.com/office/drawing/2014/main" id="{C7F01B0E-3335-A38C-2E1F-F0943DD571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997816"/>
              </p:ext>
            </p:extLst>
          </p:nvPr>
        </p:nvGraphicFramePr>
        <p:xfrm>
          <a:off x="3551103" y="5999210"/>
          <a:ext cx="1858962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משוואה" r:id="rId15" imgW="761669" imgH="203112" progId="Equation.3">
                  <p:embed/>
                </p:oleObj>
              </mc:Choice>
              <mc:Fallback>
                <p:oleObj name="משוואה" r:id="rId15" imgW="761669" imgH="203112" progId="Equation.3">
                  <p:embed/>
                  <p:pic>
                    <p:nvPicPr>
                      <p:cNvPr id="69672" name="Object 20">
                        <a:extLst>
                          <a:ext uri="{FF2B5EF4-FFF2-40B4-BE49-F238E27FC236}">
                            <a16:creationId xmlns:a16="http://schemas.microsoft.com/office/drawing/2014/main" id="{E88A6EA3-C81D-95B1-4EDE-C18CA1B68B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1103" y="5999210"/>
                        <a:ext cx="1858962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8372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3236360" y="3211186"/>
            <a:ext cx="7914240" cy="870194"/>
          </a:xfrm>
        </p:spPr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753F90EF-7A33-46B8-A760-871FD5E469D6}"/>
              </a:ext>
            </a:extLst>
          </p:cNvPr>
          <p:cNvSpPr txBox="1">
            <a:spLocks/>
          </p:cNvSpPr>
          <p:nvPr/>
        </p:nvSpPr>
        <p:spPr>
          <a:xfrm>
            <a:off x="6576892" y="1366018"/>
            <a:ext cx="4548554" cy="126177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0" dirty="0"/>
              <a:t>בשבוע הבא</a:t>
            </a:r>
            <a:r>
              <a:rPr lang="en-US" b="0" dirty="0"/>
              <a:t>  </a:t>
            </a:r>
            <a:endParaRPr lang="he-IL" b="0" dirty="0"/>
          </a:p>
          <a:p>
            <a:r>
              <a:rPr lang="he-IL" b="0" dirty="0"/>
              <a:t>המשך ניתוח שונויות</a:t>
            </a:r>
          </a:p>
        </p:txBody>
      </p:sp>
    </p:spTree>
    <p:extLst>
      <p:ext uri="{BB962C8B-B14F-4D97-AF65-F5344CB8AC3E}">
        <p14:creationId xmlns:p14="http://schemas.microsoft.com/office/powerpoint/2010/main" val="568065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13512-9676-2FB5-FA69-AD490A2FF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6760" y="10940"/>
            <a:ext cx="9516240" cy="990600"/>
          </a:xfrm>
        </p:spPr>
        <p:txBody>
          <a:bodyPr/>
          <a:lstStyle/>
          <a:p>
            <a:r>
              <a:rPr lang="he-IL" dirty="0"/>
              <a:t>מודל ניתוח שונות חד כיווני עם אפקטים קבועים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740BA83-7FDC-EDA0-4A0B-7E0848ED2D61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he-IL" sz="3200" dirty="0"/>
                  <a:t> – מספר הרמות של הפקטור המשפיע</a:t>
                </a:r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740BA83-7FDC-EDA0-4A0B-7E0848ED2D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E9CE4-4D30-6AA2-93F2-EA23924BA5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3A3732-BF1B-9FBE-92AD-AEAB2A9C4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149" y="2195957"/>
            <a:ext cx="6164451" cy="449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B37F4-4890-25E1-1036-EB4A2D88AA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השלבים של השיטה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C9DFE-6CCB-CE42-27A5-DF27DCC9BF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EF4F923-BB41-21EB-471E-B2175034F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2751" y="1257300"/>
            <a:ext cx="1036092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0"/>
              </a:spcBef>
              <a:buFontTx/>
              <a:buNone/>
            </a:pPr>
            <a:r>
              <a:rPr lang="he-IL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- בחירת משתנה מסביר ומשתנה מוסבר </a:t>
            </a:r>
            <a:br>
              <a:rPr lang="he-IL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- קביעת הרמות עבור המשתנה המסביר ואיסוף הנתונים </a:t>
            </a:r>
          </a:p>
          <a:p>
            <a:pPr algn="r" rtl="1" eaLnBrk="1" hangingPunct="1">
              <a:spcBef>
                <a:spcPct val="0"/>
              </a:spcBef>
              <a:buFontTx/>
              <a:buNone/>
            </a:pPr>
            <a:r>
              <a:rPr lang="he-IL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he-IL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מס' הרמות,  </a:t>
            </a:r>
            <a:r>
              <a:rPr lang="en-US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he-IL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מס' הדגימות בכל רמה </a:t>
            </a:r>
            <a:br>
              <a:rPr lang="he-IL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להתאים את מודל הנתונים ואת ההשערה למטרות הניסוי</a:t>
            </a:r>
            <a:br>
              <a:rPr lang="he-IL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בדיקת הנחות המודל </a:t>
            </a:r>
          </a:p>
          <a:p>
            <a:pPr algn="r" rtl="1" eaLnBrk="1" hangingPunct="1">
              <a:spcBef>
                <a:spcPct val="0"/>
              </a:spcBef>
              <a:buFontTx/>
              <a:buNone/>
            </a:pPr>
            <a:r>
              <a:rPr lang="he-IL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חישוב טבלת 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ANOVA</a:t>
            </a:r>
            <a:endParaRPr lang="he-IL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 eaLnBrk="1" hangingPunct="1">
              <a:spcBef>
                <a:spcPct val="0"/>
              </a:spcBef>
              <a:buFontTx/>
              <a:buNone/>
            </a:pPr>
            <a:r>
              <a:rPr lang="he-IL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בחינת ההשערה ואמידת הפרמטרים של המודל </a:t>
            </a:r>
          </a:p>
          <a:p>
            <a:pPr algn="r" rtl="1" eaLnBrk="1" hangingPunct="1">
              <a:spcBef>
                <a:spcPct val="0"/>
              </a:spcBef>
              <a:buFontTx/>
              <a:buNone/>
            </a:pPr>
            <a:r>
              <a:rPr lang="he-IL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הסקת מסקנות</a:t>
            </a:r>
            <a:br>
              <a:rPr lang="he-IL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311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CE256-3069-F8BA-04F0-6E91447D51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36DD0-9BBA-A8D2-D27E-69FE82D95E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6" name="Group 71">
            <a:extLst>
              <a:ext uri="{FF2B5EF4-FFF2-40B4-BE49-F238E27FC236}">
                <a16:creationId xmlns:a16="http://schemas.microsoft.com/office/drawing/2014/main" id="{27B903A3-B9D7-FCEC-0683-CAAC593A0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95290"/>
              </p:ext>
            </p:extLst>
          </p:nvPr>
        </p:nvGraphicFramePr>
        <p:xfrm>
          <a:off x="1705660" y="1143428"/>
          <a:ext cx="9597339" cy="5261043"/>
        </p:xfrm>
        <a:graphic>
          <a:graphicData uri="http://schemas.openxmlformats.org/drawingml/2006/table">
            <a:tbl>
              <a:tblPr/>
              <a:tblGrid>
                <a:gridCol w="1915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8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5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153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Factor Level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(Treatment)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Observations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Totals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Averages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5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r>
                        <a:rPr kumimoji="0" lang="en-US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11       .  .  .          </a:t>
                      </a:r>
                      <a:r>
                        <a:rPr kumimoji="0" lang="en-US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r>
                        <a:rPr kumimoji="0" lang="en-US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0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r>
                        <a:rPr kumimoji="0" lang="en-US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21       .  .  .          </a:t>
                      </a:r>
                      <a:r>
                        <a:rPr kumimoji="0" lang="en-US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r>
                        <a:rPr kumimoji="0" lang="en-US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5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9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0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45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r>
                        <a:rPr kumimoji="0" lang="en-US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a1       .  .  .          </a:t>
                      </a:r>
                      <a:r>
                        <a:rPr kumimoji="0" lang="en-US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r>
                        <a:rPr kumimoji="0" lang="en-US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e-IL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0CB61F6D-4DE4-0862-CE40-A3C61995B1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354582"/>
              </p:ext>
            </p:extLst>
          </p:nvPr>
        </p:nvGraphicFramePr>
        <p:xfrm>
          <a:off x="8347457" y="3293834"/>
          <a:ext cx="27940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9400" imgH="419100" progId="Equation.DSMT4">
                  <p:embed/>
                </p:oleObj>
              </mc:Choice>
              <mc:Fallback>
                <p:oleObj name="Equation" r:id="rId2" imgW="279400" imgH="419100" progId="Equation.DSMT4">
                  <p:embed/>
                  <p:pic>
                    <p:nvPicPr>
                      <p:cNvPr id="52270" name="Object 3">
                        <a:extLst>
                          <a:ext uri="{FF2B5EF4-FFF2-40B4-BE49-F238E27FC236}">
                            <a16:creationId xmlns:a16="http://schemas.microsoft.com/office/drawing/2014/main" id="{1FF1E666-CE7B-3862-7B81-F7AE22BA5F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47457" y="3293834"/>
                        <a:ext cx="279400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5D908982-7C8E-8227-6814-D9223B4219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417281"/>
              </p:ext>
            </p:extLst>
          </p:nvPr>
        </p:nvGraphicFramePr>
        <p:xfrm>
          <a:off x="8334662" y="3860761"/>
          <a:ext cx="292100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1973" imgH="380835" progId="Equation.DSMT4">
                  <p:embed/>
                </p:oleObj>
              </mc:Choice>
              <mc:Fallback>
                <p:oleObj name="Equation" r:id="rId4" imgW="291973" imgH="380835" progId="Equation.DSMT4">
                  <p:embed/>
                  <p:pic>
                    <p:nvPicPr>
                      <p:cNvPr id="52271" name="Object 4">
                        <a:extLst>
                          <a:ext uri="{FF2B5EF4-FFF2-40B4-BE49-F238E27FC236}">
                            <a16:creationId xmlns:a16="http://schemas.microsoft.com/office/drawing/2014/main" id="{A177036D-4013-1B53-993C-A169A7B473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662" y="3860761"/>
                        <a:ext cx="292100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3E4DB156-0390-F85F-F3CC-A985A5BD85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7960876"/>
              </p:ext>
            </p:extLst>
          </p:nvPr>
        </p:nvGraphicFramePr>
        <p:xfrm>
          <a:off x="8420482" y="5959477"/>
          <a:ext cx="30480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04668" imgH="418918" progId="Equation.DSMT4">
                  <p:embed/>
                </p:oleObj>
              </mc:Choice>
              <mc:Fallback>
                <p:oleObj name="Equation" r:id="rId6" imgW="304668" imgH="418918" progId="Equation.DSMT4">
                  <p:embed/>
                  <p:pic>
                    <p:nvPicPr>
                      <p:cNvPr id="52272" name="Object 5">
                        <a:extLst>
                          <a:ext uri="{FF2B5EF4-FFF2-40B4-BE49-F238E27FC236}">
                            <a16:creationId xmlns:a16="http://schemas.microsoft.com/office/drawing/2014/main" id="{CEB45783-05BE-AD76-A9CC-EBECD8EAD2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0482" y="5959477"/>
                        <a:ext cx="30480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39E3D80-27C2-4BD2-B243-2ABABF6C0E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701145"/>
              </p:ext>
            </p:extLst>
          </p:nvPr>
        </p:nvGraphicFramePr>
        <p:xfrm>
          <a:off x="8463345" y="6547807"/>
          <a:ext cx="215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5619" imgH="266353" progId="Equation.DSMT4">
                  <p:embed/>
                </p:oleObj>
              </mc:Choice>
              <mc:Fallback>
                <p:oleObj name="Equation" r:id="rId8" imgW="215619" imgH="266353" progId="Equation.DSMT4">
                  <p:embed/>
                  <p:pic>
                    <p:nvPicPr>
                      <p:cNvPr id="52276" name="Object 9">
                        <a:extLst>
                          <a:ext uri="{FF2B5EF4-FFF2-40B4-BE49-F238E27FC236}">
                            <a16:creationId xmlns:a16="http://schemas.microsoft.com/office/drawing/2014/main" id="{36907A79-C50B-B7A1-B89B-27327D1D05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3345" y="6547807"/>
                        <a:ext cx="2159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0F055745-1526-02F3-9BBD-831C5B148F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45589"/>
              </p:ext>
            </p:extLst>
          </p:nvPr>
        </p:nvGraphicFramePr>
        <p:xfrm>
          <a:off x="10352990" y="3312884"/>
          <a:ext cx="266700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66584" imgH="380835" progId="Equation.DSMT4">
                  <p:embed/>
                </p:oleObj>
              </mc:Choice>
              <mc:Fallback>
                <p:oleObj name="Equation" r:id="rId10" imgW="266584" imgH="380835" progId="Equation.DSMT4">
                  <p:embed/>
                  <p:pic>
                    <p:nvPicPr>
                      <p:cNvPr id="52269" name="Object 2">
                        <a:extLst>
                          <a:ext uri="{FF2B5EF4-FFF2-40B4-BE49-F238E27FC236}">
                            <a16:creationId xmlns:a16="http://schemas.microsoft.com/office/drawing/2014/main" id="{65791B24-2276-573B-C2EE-5FB7D386D4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2990" y="3312884"/>
                        <a:ext cx="266700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>
            <a:extLst>
              <a:ext uri="{FF2B5EF4-FFF2-40B4-BE49-F238E27FC236}">
                <a16:creationId xmlns:a16="http://schemas.microsoft.com/office/drawing/2014/main" id="{191986C7-0C30-FD80-2B67-78F773D37F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456327"/>
              </p:ext>
            </p:extLst>
          </p:nvPr>
        </p:nvGraphicFramePr>
        <p:xfrm>
          <a:off x="10340290" y="3827157"/>
          <a:ext cx="292100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91973" imgH="380835" progId="Equation.DSMT4">
                  <p:embed/>
                </p:oleObj>
              </mc:Choice>
              <mc:Fallback>
                <p:oleObj name="Equation" r:id="rId12" imgW="291973" imgH="380835" progId="Equation.DSMT4">
                  <p:embed/>
                  <p:pic>
                    <p:nvPicPr>
                      <p:cNvPr id="52273" name="Object 6">
                        <a:extLst>
                          <a:ext uri="{FF2B5EF4-FFF2-40B4-BE49-F238E27FC236}">
                            <a16:creationId xmlns:a16="http://schemas.microsoft.com/office/drawing/2014/main" id="{5252B4C4-AF59-B20F-CEE9-A0325F49E6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40290" y="3827157"/>
                        <a:ext cx="292100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7">
            <a:extLst>
              <a:ext uri="{FF2B5EF4-FFF2-40B4-BE49-F238E27FC236}">
                <a16:creationId xmlns:a16="http://schemas.microsoft.com/office/drawing/2014/main" id="{D3EC561C-6BE1-C0C2-BF59-B8E24B6292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132214"/>
              </p:ext>
            </p:extLst>
          </p:nvPr>
        </p:nvGraphicFramePr>
        <p:xfrm>
          <a:off x="10467290" y="5896433"/>
          <a:ext cx="304800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04668" imgH="380835" progId="Equation.DSMT4">
                  <p:embed/>
                </p:oleObj>
              </mc:Choice>
              <mc:Fallback>
                <p:oleObj name="Equation" r:id="rId14" imgW="304668" imgH="380835" progId="Equation.DSMT4">
                  <p:embed/>
                  <p:pic>
                    <p:nvPicPr>
                      <p:cNvPr id="52274" name="Object 7">
                        <a:extLst>
                          <a:ext uri="{FF2B5EF4-FFF2-40B4-BE49-F238E27FC236}">
                            <a16:creationId xmlns:a16="http://schemas.microsoft.com/office/drawing/2014/main" id="{5064B00D-E55F-2DB1-EA97-8A9939C3BA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7290" y="5896433"/>
                        <a:ext cx="304800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D9EB6A5B-69B9-00D8-B78E-552A99F912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5882721"/>
              </p:ext>
            </p:extLst>
          </p:nvPr>
        </p:nvGraphicFramePr>
        <p:xfrm>
          <a:off x="10505390" y="6508119"/>
          <a:ext cx="228600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28501" imgH="304668" progId="Equation.DSMT4">
                  <p:embed/>
                </p:oleObj>
              </mc:Choice>
              <mc:Fallback>
                <p:oleObj name="Equation" r:id="rId16" imgW="228501" imgH="304668" progId="Equation.DSMT4">
                  <p:embed/>
                  <p:pic>
                    <p:nvPicPr>
                      <p:cNvPr id="52275" name="Object 8">
                        <a:extLst>
                          <a:ext uri="{FF2B5EF4-FFF2-40B4-BE49-F238E27FC236}">
                            <a16:creationId xmlns:a16="http://schemas.microsoft.com/office/drawing/2014/main" id="{9C9B9D43-B3C9-C237-224D-14118124C9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05390" y="6508119"/>
                        <a:ext cx="228600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516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BB20-B13C-C839-099B-970B99E7F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מודל לתיאור התצפיות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437F8-796C-190D-9ABF-35201898B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C509B1F-B8EC-7B9C-E5A1-04ED6F9A8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278" y="1966913"/>
            <a:ext cx="7967662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0"/>
              </a:spcBef>
              <a:buFontTx/>
              <a:buNone/>
            </a:pPr>
            <a:r>
              <a:rPr lang="he-IL" altLang="en-US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    - </a:t>
            </a:r>
            <a:r>
              <a:rPr lang="he-IL" altLang="en-US" sz="2800" dirty="0">
                <a:latin typeface="+mj-lt"/>
                <a:cs typeface="+mn-cs"/>
              </a:rPr>
              <a:t>התוחלת הכללית של סך התצפיות </a:t>
            </a:r>
            <a:br>
              <a:rPr lang="he-IL" altLang="en-US" sz="2800" dirty="0">
                <a:latin typeface="+mj-lt"/>
                <a:cs typeface="+mn-cs"/>
              </a:rPr>
            </a:br>
            <a:br>
              <a:rPr lang="he-IL" altLang="en-US" sz="2800" dirty="0">
                <a:latin typeface="+mj-lt"/>
                <a:cs typeface="+mn-cs"/>
              </a:rPr>
            </a:br>
            <a:r>
              <a:rPr lang="he-IL" altLang="en-US" sz="2800" dirty="0">
                <a:latin typeface="+mj-lt"/>
                <a:cs typeface="+mn-cs"/>
              </a:rPr>
              <a:t>     - גורם ההשפעה של הרמה ה-</a:t>
            </a:r>
            <a:r>
              <a:rPr lang="en-US" altLang="en-US" sz="2800" dirty="0" err="1">
                <a:latin typeface="+mj-lt"/>
                <a:cs typeface="+mn-cs"/>
              </a:rPr>
              <a:t>i</a:t>
            </a:r>
            <a:r>
              <a:rPr lang="he-IL" altLang="en-US" sz="2800" dirty="0">
                <a:latin typeface="+mj-lt"/>
                <a:cs typeface="+mn-cs"/>
              </a:rPr>
              <a:t> של הפקטור המסביר </a:t>
            </a:r>
            <a:br>
              <a:rPr lang="he-IL" altLang="en-US" sz="2800" dirty="0">
                <a:latin typeface="+mj-lt"/>
                <a:cs typeface="+mn-cs"/>
              </a:rPr>
            </a:br>
            <a:br>
              <a:rPr lang="he-IL" altLang="en-US" sz="2800" dirty="0">
                <a:latin typeface="+mj-lt"/>
                <a:cs typeface="+mn-cs"/>
              </a:rPr>
            </a:br>
            <a:r>
              <a:rPr lang="he-IL" altLang="en-US" sz="2800" dirty="0">
                <a:latin typeface="+mj-lt"/>
                <a:cs typeface="+mn-cs"/>
              </a:rPr>
              <a:t>    - גורם רעש אקראי עבור התצפית ה-</a:t>
            </a:r>
            <a:r>
              <a:rPr lang="en-US" altLang="en-US" sz="2800" dirty="0">
                <a:latin typeface="+mj-lt"/>
                <a:cs typeface="+mn-cs"/>
              </a:rPr>
              <a:t>j</a:t>
            </a:r>
            <a:r>
              <a:rPr lang="he-IL" altLang="en-US" sz="2800" dirty="0">
                <a:latin typeface="+mj-lt"/>
                <a:cs typeface="+mn-cs"/>
              </a:rPr>
              <a:t> שנלקחה מהרמה  ה-</a:t>
            </a:r>
            <a:r>
              <a:rPr lang="en-US" altLang="en-US" sz="2800" dirty="0" err="1">
                <a:latin typeface="+mj-lt"/>
                <a:cs typeface="+mn-cs"/>
              </a:rPr>
              <a:t>i</a:t>
            </a:r>
            <a:r>
              <a:rPr lang="he-IL" altLang="en-US" sz="2800" dirty="0">
                <a:latin typeface="+mj-lt"/>
                <a:cs typeface="+mn-cs"/>
              </a:rPr>
              <a:t> של הפקטור המסביר</a:t>
            </a:r>
            <a:br>
              <a:rPr lang="he-IL" altLang="en-US" sz="2800" dirty="0">
                <a:latin typeface="+mj-lt"/>
                <a:cs typeface="+mn-cs"/>
              </a:rPr>
            </a:br>
            <a:br>
              <a:rPr lang="he-IL" altLang="en-US" sz="2800" dirty="0">
                <a:latin typeface="+mj-lt"/>
                <a:cs typeface="+mn-cs"/>
              </a:rPr>
            </a:br>
            <a:r>
              <a:rPr lang="he-IL" altLang="en-US" sz="2800" dirty="0">
                <a:latin typeface="+mj-lt"/>
                <a:cs typeface="+mn-cs"/>
              </a:rPr>
              <a:t>    - שונות אחידה </a:t>
            </a:r>
            <a:br>
              <a:rPr lang="he-IL" altLang="en-US" sz="2800" dirty="0">
                <a:latin typeface="+mj-lt"/>
                <a:cs typeface="+mn-cs"/>
              </a:rPr>
            </a:br>
            <a:endParaRPr lang="ru-RU" altLang="en-US" sz="2800" dirty="0">
              <a:latin typeface="+mj-lt"/>
              <a:cs typeface="+mn-cs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8F91E4C-D0E8-E597-3D70-7CD609635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4390" y="2822576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graphicFrame>
        <p:nvGraphicFramePr>
          <p:cNvPr id="9" name="Object 2">
            <a:extLst>
              <a:ext uri="{FF2B5EF4-FFF2-40B4-BE49-F238E27FC236}">
                <a16:creationId xmlns:a16="http://schemas.microsoft.com/office/drawing/2014/main" id="{6875B13E-7AEB-B4BD-FE75-4F19E29508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197620"/>
              </p:ext>
            </p:extLst>
          </p:nvPr>
        </p:nvGraphicFramePr>
        <p:xfrm>
          <a:off x="5747457" y="1200724"/>
          <a:ext cx="186690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66900" imgH="419100" progId="Equation.DSMT4">
                  <p:embed/>
                </p:oleObj>
              </mc:Choice>
              <mc:Fallback>
                <p:oleObj name="Equation" r:id="rId3" imgW="1866900" imgH="419100" progId="Equation.DSMT4">
                  <p:embed/>
                  <p:pic>
                    <p:nvPicPr>
                      <p:cNvPr id="54278" name="Object 2">
                        <a:extLst>
                          <a:ext uri="{FF2B5EF4-FFF2-40B4-BE49-F238E27FC236}">
                            <a16:creationId xmlns:a16="http://schemas.microsoft.com/office/drawing/2014/main" id="{2E1ED2A6-48B4-48B0-C08D-66D52D92A3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7457" y="1200724"/>
                        <a:ext cx="186690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6">
            <a:extLst>
              <a:ext uri="{FF2B5EF4-FFF2-40B4-BE49-F238E27FC236}">
                <a16:creationId xmlns:a16="http://schemas.microsoft.com/office/drawing/2014/main" id="{B8BA59C8-507D-B0EB-8097-157D3209D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4390" y="3613151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E1A33B34-5EE1-A4FE-0C78-3065CDBDE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4390" y="4032251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graphicFrame>
        <p:nvGraphicFramePr>
          <p:cNvPr id="12" name="Object 3">
            <a:extLst>
              <a:ext uri="{FF2B5EF4-FFF2-40B4-BE49-F238E27FC236}">
                <a16:creationId xmlns:a16="http://schemas.microsoft.com/office/drawing/2014/main" id="{B2D776CF-8666-DCD2-B0B2-B3C0189A4D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024144"/>
              </p:ext>
            </p:extLst>
          </p:nvPr>
        </p:nvGraphicFramePr>
        <p:xfrm>
          <a:off x="10440815" y="2273686"/>
          <a:ext cx="287338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195" imgH="253890" progId="Equation.DSMT4">
                  <p:embed/>
                </p:oleObj>
              </mc:Choice>
              <mc:Fallback>
                <p:oleObj name="Equation" r:id="rId5" imgW="241195" imgH="253890" progId="Equation.DSMT4">
                  <p:embed/>
                  <p:pic>
                    <p:nvPicPr>
                      <p:cNvPr id="54281" name="Object 3">
                        <a:extLst>
                          <a:ext uri="{FF2B5EF4-FFF2-40B4-BE49-F238E27FC236}">
                            <a16:creationId xmlns:a16="http://schemas.microsoft.com/office/drawing/2014/main" id="{A594B57E-5024-6D56-39B3-E500D7334A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0815" y="2273686"/>
                        <a:ext cx="287338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>
            <a:extLst>
              <a:ext uri="{FF2B5EF4-FFF2-40B4-BE49-F238E27FC236}">
                <a16:creationId xmlns:a16="http://schemas.microsoft.com/office/drawing/2014/main" id="{F4156A0A-9230-04E0-1314-D52DCFC3A3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6906191"/>
              </p:ext>
            </p:extLst>
          </p:nvPr>
        </p:nvGraphicFramePr>
        <p:xfrm>
          <a:off x="10470978" y="3140077"/>
          <a:ext cx="25717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" imgH="381000" progId="Equation.DSMT4">
                  <p:embed/>
                </p:oleObj>
              </mc:Choice>
              <mc:Fallback>
                <p:oleObj name="Equation" r:id="rId7" imgW="228600" imgH="381000" progId="Equation.DSMT4">
                  <p:embed/>
                  <p:pic>
                    <p:nvPicPr>
                      <p:cNvPr id="54282" name="Object 4">
                        <a:extLst>
                          <a:ext uri="{FF2B5EF4-FFF2-40B4-BE49-F238E27FC236}">
                            <a16:creationId xmlns:a16="http://schemas.microsoft.com/office/drawing/2014/main" id="{FB58A07A-CE2A-D6F6-CC22-70D8B48B9A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0978" y="3140077"/>
                        <a:ext cx="257175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E5063983-02F2-708F-98A3-E003B557BF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459496"/>
              </p:ext>
            </p:extLst>
          </p:nvPr>
        </p:nvGraphicFramePr>
        <p:xfrm>
          <a:off x="10522571" y="3960072"/>
          <a:ext cx="32067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91973" imgH="418918" progId="Equation.DSMT4">
                  <p:embed/>
                </p:oleObj>
              </mc:Choice>
              <mc:Fallback>
                <p:oleObj name="Equation" r:id="rId9" imgW="291973" imgH="418918" progId="Equation.DSMT4">
                  <p:embed/>
                  <p:pic>
                    <p:nvPicPr>
                      <p:cNvPr id="54283" name="Object 5">
                        <a:extLst>
                          <a:ext uri="{FF2B5EF4-FFF2-40B4-BE49-F238E27FC236}">
                            <a16:creationId xmlns:a16="http://schemas.microsoft.com/office/drawing/2014/main" id="{48B64D3B-08D0-70CC-9AF0-2730A77F43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22571" y="3960072"/>
                        <a:ext cx="320675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>
            <a:extLst>
              <a:ext uri="{FF2B5EF4-FFF2-40B4-BE49-F238E27FC236}">
                <a16:creationId xmlns:a16="http://schemas.microsoft.com/office/drawing/2014/main" id="{3A726DF6-C0C8-97E3-2353-83666BA0F1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95261"/>
              </p:ext>
            </p:extLst>
          </p:nvPr>
        </p:nvGraphicFramePr>
        <p:xfrm>
          <a:off x="4294188" y="4422034"/>
          <a:ext cx="18018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89100" imgH="457200" progId="Equation.DSMT4">
                  <p:embed/>
                </p:oleObj>
              </mc:Choice>
              <mc:Fallback>
                <p:oleObj name="Equation" r:id="rId11" imgW="1689100" imgH="457200" progId="Equation.DSMT4">
                  <p:embed/>
                  <p:pic>
                    <p:nvPicPr>
                      <p:cNvPr id="54284" name="Object 6">
                        <a:extLst>
                          <a:ext uri="{FF2B5EF4-FFF2-40B4-BE49-F238E27FC236}">
                            <a16:creationId xmlns:a16="http://schemas.microsoft.com/office/drawing/2014/main" id="{2AAF1388-1FB5-14F5-A12D-0E5244DDC7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4188" y="4422034"/>
                        <a:ext cx="1801812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7">
            <a:extLst>
              <a:ext uri="{FF2B5EF4-FFF2-40B4-BE49-F238E27FC236}">
                <a16:creationId xmlns:a16="http://schemas.microsoft.com/office/drawing/2014/main" id="{4F78A3C8-8967-4337-D2E0-7CBBFD65FD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435932"/>
              </p:ext>
            </p:extLst>
          </p:nvPr>
        </p:nvGraphicFramePr>
        <p:xfrm>
          <a:off x="10453515" y="5192764"/>
          <a:ext cx="458788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42751" imgH="342751" progId="Equation.DSMT4">
                  <p:embed/>
                </p:oleObj>
              </mc:Choice>
              <mc:Fallback>
                <p:oleObj name="Equation" r:id="rId13" imgW="342751" imgH="342751" progId="Equation.DSMT4">
                  <p:embed/>
                  <p:pic>
                    <p:nvPicPr>
                      <p:cNvPr id="54285" name="Object 7">
                        <a:extLst>
                          <a:ext uri="{FF2B5EF4-FFF2-40B4-BE49-F238E27FC236}">
                            <a16:creationId xmlns:a16="http://schemas.microsoft.com/office/drawing/2014/main" id="{AF2BDD93-4FFD-8B9F-E183-6BE42EAD29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3515" y="5192764"/>
                        <a:ext cx="458788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6632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E50B6-7AFA-EDA8-14F1-976CCE1AB3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מודל לתיאור התצפיות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8A97B-2F60-A0A9-3E18-6E2563704F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6EEC97D-D4C3-FEAF-AA40-EF349391F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3962" y="668386"/>
            <a:ext cx="796766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0"/>
              </a:spcBef>
              <a:buFontTx/>
              <a:buNone/>
            </a:pPr>
            <a: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- מספר התצפיות בכל רמה של הפקטור </a:t>
            </a:r>
            <a:b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הממוצעים: </a:t>
            </a:r>
            <a:b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ru-RU" altLang="en-US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EBF651D4-52A6-A6D1-B2A3-EBF2AF6326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51329"/>
              </p:ext>
            </p:extLst>
          </p:nvPr>
        </p:nvGraphicFramePr>
        <p:xfrm>
          <a:off x="10255212" y="1812973"/>
          <a:ext cx="227013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0417" imgH="203112" progId="Equation.DSMT4">
                  <p:embed/>
                </p:oleObj>
              </mc:Choice>
              <mc:Fallback>
                <p:oleObj name="Equation" r:id="rId2" imgW="190417" imgH="203112" progId="Equation.DSMT4">
                  <p:embed/>
                  <p:pic>
                    <p:nvPicPr>
                      <p:cNvPr id="56328" name="Object 2">
                        <a:extLst>
                          <a:ext uri="{FF2B5EF4-FFF2-40B4-BE49-F238E27FC236}">
                            <a16:creationId xmlns:a16="http://schemas.microsoft.com/office/drawing/2014/main" id="{D63FCF35-47F7-3E70-9A72-6A4501E56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5212" y="1812973"/>
                        <a:ext cx="227013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>
            <a:extLst>
              <a:ext uri="{FF2B5EF4-FFF2-40B4-BE49-F238E27FC236}">
                <a16:creationId xmlns:a16="http://schemas.microsoft.com/office/drawing/2014/main" id="{006662E2-879A-09E5-2F14-7ED4DBDF87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632111"/>
              </p:ext>
            </p:extLst>
          </p:nvPr>
        </p:nvGraphicFramePr>
        <p:xfrm>
          <a:off x="3697250" y="2505123"/>
          <a:ext cx="4057650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94100" imgH="825500" progId="Equation.DSMT4">
                  <p:embed/>
                </p:oleObj>
              </mc:Choice>
              <mc:Fallback>
                <p:oleObj name="Equation" r:id="rId4" imgW="3594100" imgH="825500" progId="Equation.DSMT4">
                  <p:embed/>
                  <p:pic>
                    <p:nvPicPr>
                      <p:cNvPr id="56329" name="Object 3">
                        <a:extLst>
                          <a:ext uri="{FF2B5EF4-FFF2-40B4-BE49-F238E27FC236}">
                            <a16:creationId xmlns:a16="http://schemas.microsoft.com/office/drawing/2014/main" id="{90D436ED-0F72-3D70-5742-617A48A677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7250" y="2505123"/>
                        <a:ext cx="4057650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>
            <a:extLst>
              <a:ext uri="{FF2B5EF4-FFF2-40B4-BE49-F238E27FC236}">
                <a16:creationId xmlns:a16="http://schemas.microsoft.com/office/drawing/2014/main" id="{21CB0F0F-464A-B860-65C3-51E6912AA2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6344230"/>
              </p:ext>
            </p:extLst>
          </p:nvPr>
        </p:nvGraphicFramePr>
        <p:xfrm>
          <a:off x="4194137" y="3817986"/>
          <a:ext cx="3254375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82900" imgH="723900" progId="Equation.DSMT4">
                  <p:embed/>
                </p:oleObj>
              </mc:Choice>
              <mc:Fallback>
                <p:oleObj name="Equation" r:id="rId6" imgW="2882900" imgH="723900" progId="Equation.DSMT4">
                  <p:embed/>
                  <p:pic>
                    <p:nvPicPr>
                      <p:cNvPr id="56330" name="Object 4">
                        <a:extLst>
                          <a:ext uri="{FF2B5EF4-FFF2-40B4-BE49-F238E27FC236}">
                            <a16:creationId xmlns:a16="http://schemas.microsoft.com/office/drawing/2014/main" id="{5EB373DA-9D57-67BD-D98E-DA52C657D2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4137" y="3817986"/>
                        <a:ext cx="3254375" cy="89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18BAC7F3-E654-0FFE-1EA9-DD5AEC6C85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624836"/>
              </p:ext>
            </p:extLst>
          </p:nvPr>
        </p:nvGraphicFramePr>
        <p:xfrm>
          <a:off x="4337012" y="5068936"/>
          <a:ext cx="3065463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717800" imgH="787400" progId="Equation.DSMT4">
                  <p:embed/>
                </p:oleObj>
              </mc:Choice>
              <mc:Fallback>
                <p:oleObj name="Equation" r:id="rId8" imgW="2717800" imgH="787400" progId="Equation.DSMT4">
                  <p:embed/>
                  <p:pic>
                    <p:nvPicPr>
                      <p:cNvPr id="56331" name="Object 5">
                        <a:extLst>
                          <a:ext uri="{FF2B5EF4-FFF2-40B4-BE49-F238E27FC236}">
                            <a16:creationId xmlns:a16="http://schemas.microsoft.com/office/drawing/2014/main" id="{E85E3990-A72A-610F-0B31-54F91490DA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7012" y="5068936"/>
                        <a:ext cx="3065463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0348934"/>
      </p:ext>
    </p:extLst>
  </p:cSld>
  <p:clrMapOvr>
    <a:masterClrMapping/>
  </p:clrMapOvr>
</p:sld>
</file>

<file path=ppt/theme/theme1.xml><?xml version="1.0" encoding="utf-8"?>
<a:theme xmlns:a="http://schemas.openxmlformats.org/drawingml/2006/main" name="BarIlan">
  <a:themeElements>
    <a:clrScheme name="BarIlan2">
      <a:dk1>
        <a:srgbClr val="0A4127"/>
      </a:dk1>
      <a:lt1>
        <a:srgbClr val="FFFFFF"/>
      </a:lt1>
      <a:dk2>
        <a:srgbClr val="0A4127"/>
      </a:dk2>
      <a:lt2>
        <a:srgbClr val="F6FAF0"/>
      </a:lt2>
      <a:accent1>
        <a:srgbClr val="77CDE6"/>
      </a:accent1>
      <a:accent2>
        <a:srgbClr val="04280F"/>
      </a:accent2>
      <a:accent3>
        <a:srgbClr val="C3DC86"/>
      </a:accent3>
      <a:accent4>
        <a:srgbClr val="176936"/>
      </a:accent4>
      <a:accent5>
        <a:srgbClr val="77CDE6"/>
      </a:accent5>
      <a:accent6>
        <a:srgbClr val="C3DC86"/>
      </a:accent6>
      <a:hlink>
        <a:srgbClr val="0A4127"/>
      </a:hlink>
      <a:folHlink>
        <a:srgbClr val="04280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29784</TotalTime>
  <Words>1543</Words>
  <Application>Microsoft Office PowerPoint</Application>
  <PresentationFormat>Widescreen</PresentationFormat>
  <Paragraphs>412</Paragraphs>
  <Slides>47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Cambria Math</vt:lpstr>
      <vt:lpstr>David</vt:lpstr>
      <vt:lpstr>Times New Roman</vt:lpstr>
      <vt:lpstr>BarIlan</vt:lpstr>
      <vt:lpstr>Equation</vt:lpstr>
      <vt:lpstr>תרשים</vt:lpstr>
      <vt:lpstr>משוואה</vt:lpstr>
      <vt:lpstr>סטטיסטיקה תעשייתית וכלי תכנה  לתלמידי הנדסה תעשייה ומערכות מידע</vt:lpstr>
      <vt:lpstr>PowerPoint Presentation</vt:lpstr>
      <vt:lpstr>מוטיבציה</vt:lpstr>
      <vt:lpstr>ניתוח שונות חד כיווני </vt:lpstr>
      <vt:lpstr>מודל ניתוח שונות חד כיווני עם אפקטים קבועים </vt:lpstr>
      <vt:lpstr>השלבים של השיטה </vt:lpstr>
      <vt:lpstr>PowerPoint Presentation</vt:lpstr>
      <vt:lpstr>מודל לתיאור התצפיות </vt:lpstr>
      <vt:lpstr>מודל לתיאור התצפיות </vt:lpstr>
      <vt:lpstr>השערות נבחנות </vt:lpstr>
      <vt:lpstr>פירוק השונות בתצפיות למרכיביה </vt:lpstr>
      <vt:lpstr>פונקציות התפלגות המבוססות על פילוג נורמלי – כי בריבוע (תזכורת)</vt:lpstr>
      <vt:lpstr>פירוק השונות בתצפיות למרכיביה </vt:lpstr>
      <vt:lpstr>פונקציות התפלגות המבוססות על פילוג נורמלי – F (תזכורת)</vt:lpstr>
      <vt:lpstr>בחינת השערת </vt:lpstr>
      <vt:lpstr>PowerPoint Presentation</vt:lpstr>
      <vt:lpstr>סיכום המבחן </vt:lpstr>
      <vt:lpstr>דוגמא 1</vt:lpstr>
      <vt:lpstr>פתרון</vt:lpstr>
      <vt:lpstr>פתרון</vt:lpstr>
      <vt:lpstr>דוגמא 2</vt:lpstr>
      <vt:lpstr>אמידת הפרמטרים של המודל (אמידה נקודתית)</vt:lpstr>
      <vt:lpstr>ניסוי מאוזן וניסוי לא מאוזן </vt:lpstr>
      <vt:lpstr>דוגמא </vt:lpstr>
      <vt:lpstr>דוגמא (המשך)</vt:lpstr>
      <vt:lpstr>דוגמא (המשך)</vt:lpstr>
      <vt:lpstr>בדיקת הנחת המודל </vt:lpstr>
      <vt:lpstr>דוגמא (המשך) – ניתוח שגיאות </vt:lpstr>
      <vt:lpstr>דוגמא (המשך) – ניתוח שגיאות </vt:lpstr>
      <vt:lpstr>דוגמא (המשך) – ניתוח שגיאות </vt:lpstr>
      <vt:lpstr>האחוזון התאורטי </vt:lpstr>
      <vt:lpstr>דוגמא (המשך) – ניתוח שגיאות </vt:lpstr>
      <vt:lpstr>קונטרסטים </vt:lpstr>
      <vt:lpstr>קונטרסטים</vt:lpstr>
      <vt:lpstr>קונטרסטים</vt:lpstr>
      <vt:lpstr>  - יהיה הסטטיסטי שישמש אותנו על מנת לבחון את   </vt:lpstr>
      <vt:lpstr>PowerPoint Presentation</vt:lpstr>
      <vt:lpstr>דוגמא (המשך)</vt:lpstr>
      <vt:lpstr>קונטרסטים אורתוגונאליים </vt:lpstr>
      <vt:lpstr>קונטרסטים אורתוגונאליים </vt:lpstr>
      <vt:lpstr>קונטרסטים אורתוגונאליים </vt:lpstr>
      <vt:lpstr>דוגמא </vt:lpstr>
      <vt:lpstr>האם הגדרת הקונטרסט משתנה במקרה הלא מאוזן? </vt:lpstr>
      <vt:lpstr>שלבים של ניתוח קונטרסטים </vt:lpstr>
      <vt:lpstr>קונטרסטים – דוגמא </vt:lpstr>
      <vt:lpstr>קונטרסטים – דוגמא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Gonen Singer</cp:lastModifiedBy>
  <cp:revision>887</cp:revision>
  <dcterms:created xsi:type="dcterms:W3CDTF">2020-01-09T10:28:07Z</dcterms:created>
  <dcterms:modified xsi:type="dcterms:W3CDTF">2024-10-29T09:20:34Z</dcterms:modified>
</cp:coreProperties>
</file>